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62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69" r:id="rId14"/>
  </p:sldIdLst>
  <p:sldSz cx="9144000" cy="5143500" type="screen16x9"/>
  <p:notesSz cx="6797675" cy="9926638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" initials="Nat" lastIdx="12" clrIdx="0"/>
  <p:cmAuthor id="1" name="MAM" initials="CRAM" lastIdx="1" clrIdx="1"/>
  <p:cmAuthor id="2" name="Iris Finci" initials="IF" lastIdx="7" clrIdx="2"/>
  <p:cmAuthor id="3" name="r deiss" initials="rd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FFFFCC"/>
    <a:srgbClr val="FFCC66"/>
    <a:srgbClr val="FF9966"/>
    <a:srgbClr val="FF6699"/>
    <a:srgbClr val="5DA9DD"/>
    <a:srgbClr val="FEF3D4"/>
    <a:srgbClr val="F8E08E"/>
    <a:srgbClr val="E8303B"/>
    <a:srgbClr val="38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87183" autoAdjust="0"/>
  </p:normalViewPr>
  <p:slideViewPr>
    <p:cSldViewPr snapToGrid="0" snapToObjects="1">
      <p:cViewPr varScale="1">
        <p:scale>
          <a:sx n="83" d="100"/>
          <a:sy n="83" d="100"/>
        </p:scale>
        <p:origin x="888" y="72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15A04-7AED-47D9-8932-B3B36A8CF227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8ECCB285-793C-4F3F-A780-979E306401BB}">
      <dgm:prSet phldrT="[Text]" custT="1"/>
      <dgm:spPr/>
      <dgm:t>
        <a:bodyPr/>
        <a:lstStyle/>
        <a:p>
          <a:r>
            <a:rPr lang="fr-CH" sz="1400" dirty="0">
              <a:latin typeface="Franklin Gothic Book" panose="020B0503020102020204" pitchFamily="34" charset="0"/>
            </a:rPr>
            <a:t>Patients </a:t>
          </a:r>
          <a:r>
            <a:rPr lang="fr-CH" sz="1400" dirty="0" err="1">
              <a:latin typeface="Franklin Gothic Book" panose="020B0503020102020204" pitchFamily="34" charset="0"/>
            </a:rPr>
            <a:t>Screened</a:t>
          </a:r>
          <a:r>
            <a:rPr lang="fr-CH" sz="1400" dirty="0">
              <a:latin typeface="Franklin Gothic Book" panose="020B0503020102020204" pitchFamily="34" charset="0"/>
            </a:rPr>
            <a:t> N=1795</a:t>
          </a:r>
          <a:endParaRPr lang="pt-PT" sz="1400" dirty="0">
            <a:latin typeface="Franklin Gothic Book" panose="020B0503020102020204" pitchFamily="34" charset="0"/>
          </a:endParaRPr>
        </a:p>
      </dgm:t>
    </dgm:pt>
    <dgm:pt modelId="{5CC5A7EE-92AE-442E-84EF-40089B8C0D83}" type="parTrans" cxnId="{0369157C-A0CD-4994-8CAC-9573BFC4E734}">
      <dgm:prSet/>
      <dgm:spPr/>
      <dgm:t>
        <a:bodyPr/>
        <a:lstStyle/>
        <a:p>
          <a:endParaRPr lang="pt-PT"/>
        </a:p>
      </dgm:t>
    </dgm:pt>
    <dgm:pt modelId="{161883EA-AC45-4B30-9770-802E5F557E2E}" type="sibTrans" cxnId="{0369157C-A0CD-4994-8CAC-9573BFC4E734}">
      <dgm:prSet/>
      <dgm:spPr/>
      <dgm:t>
        <a:bodyPr/>
        <a:lstStyle/>
        <a:p>
          <a:endParaRPr lang="pt-PT"/>
        </a:p>
      </dgm:t>
    </dgm:pt>
    <dgm:pt modelId="{B32EF7BA-FC86-4EA2-B5AA-F265B207B787}">
      <dgm:prSet phldrT="[Text]" custT="1"/>
      <dgm:spPr/>
      <dgm:t>
        <a:bodyPr/>
        <a:lstStyle/>
        <a:p>
          <a:r>
            <a:rPr lang="fr-CH" sz="1400" dirty="0">
              <a:latin typeface="Franklin Gothic Book" panose="020B0503020102020204" pitchFamily="34" charset="0"/>
            </a:rPr>
            <a:t>Positive </a:t>
          </a:r>
          <a:r>
            <a:rPr lang="fr-CH" sz="1400" dirty="0" err="1">
              <a:latin typeface="Franklin Gothic Book" panose="020B0503020102020204" pitchFamily="34" charset="0"/>
            </a:rPr>
            <a:t>Serum</a:t>
          </a:r>
          <a:r>
            <a:rPr lang="fr-CH" sz="1400" dirty="0">
              <a:latin typeface="Franklin Gothic Book" panose="020B0503020102020204" pitchFamily="34" charset="0"/>
            </a:rPr>
            <a:t> </a:t>
          </a:r>
          <a:r>
            <a:rPr lang="fr-CH" sz="1400" dirty="0" err="1">
              <a:latin typeface="Franklin Gothic Book" panose="020B0503020102020204" pitchFamily="34" charset="0"/>
            </a:rPr>
            <a:t>CrAg</a:t>
          </a:r>
          <a:r>
            <a:rPr lang="fr-CH" sz="1400" dirty="0">
              <a:latin typeface="Franklin Gothic Book" panose="020B0503020102020204" pitchFamily="34" charset="0"/>
            </a:rPr>
            <a:t> </a:t>
          </a:r>
          <a:br>
            <a:rPr lang="fr-CH" sz="1400" dirty="0">
              <a:latin typeface="Franklin Gothic Book" panose="020B0503020102020204" pitchFamily="34" charset="0"/>
            </a:rPr>
          </a:br>
          <a:r>
            <a:rPr lang="fr-CH" sz="1400" dirty="0">
              <a:latin typeface="Franklin Gothic Book" panose="020B0503020102020204" pitchFamily="34" charset="0"/>
            </a:rPr>
            <a:t>N=133 (7.4%)</a:t>
          </a:r>
          <a:endParaRPr lang="pt-PT" sz="1400" dirty="0">
            <a:latin typeface="Franklin Gothic Book" panose="020B0503020102020204" pitchFamily="34" charset="0"/>
          </a:endParaRPr>
        </a:p>
      </dgm:t>
    </dgm:pt>
    <dgm:pt modelId="{DC47F59F-0996-44C8-8BEB-2991F785D0B3}" type="parTrans" cxnId="{B0CC2882-02E1-4CD3-87D9-20BED6D1651E}">
      <dgm:prSet/>
      <dgm:spPr/>
      <dgm:t>
        <a:bodyPr/>
        <a:lstStyle/>
        <a:p>
          <a:endParaRPr lang="pt-PT"/>
        </a:p>
      </dgm:t>
    </dgm:pt>
    <dgm:pt modelId="{9B176FE0-9FF5-4EA4-A57E-F04A878F9E7C}" type="sibTrans" cxnId="{B0CC2882-02E1-4CD3-87D9-20BED6D1651E}">
      <dgm:prSet/>
      <dgm:spPr/>
      <dgm:t>
        <a:bodyPr/>
        <a:lstStyle/>
        <a:p>
          <a:endParaRPr lang="pt-PT"/>
        </a:p>
      </dgm:t>
    </dgm:pt>
    <dgm:pt modelId="{4A717D2D-EDFD-453B-82BD-CAB58E390E29}">
      <dgm:prSet phldrT="[Text]" custT="1"/>
      <dgm:spPr/>
      <dgm:t>
        <a:bodyPr/>
        <a:lstStyle/>
        <a:p>
          <a:r>
            <a:rPr lang="fr-CH" sz="1400" dirty="0">
              <a:latin typeface="Franklin Gothic Book" panose="020B0503020102020204" pitchFamily="34" charset="0"/>
            </a:rPr>
            <a:t>Positive CSF </a:t>
          </a:r>
          <a:r>
            <a:rPr lang="fr-CH" sz="1400" dirty="0" err="1">
              <a:latin typeface="Franklin Gothic Book" panose="020B0503020102020204" pitchFamily="34" charset="0"/>
            </a:rPr>
            <a:t>CrAg</a:t>
          </a:r>
          <a:r>
            <a:rPr lang="fr-CH" sz="1400" dirty="0">
              <a:latin typeface="Franklin Gothic Book" panose="020B0503020102020204" pitchFamily="34" charset="0"/>
            </a:rPr>
            <a:t> </a:t>
          </a:r>
          <a:r>
            <a:rPr lang="fr-CH" sz="1400" b="1" dirty="0">
              <a:latin typeface="Franklin Gothic Book" panose="020B0503020102020204" pitchFamily="34" charset="0"/>
            </a:rPr>
            <a:t>*</a:t>
          </a:r>
          <a:r>
            <a:rPr lang="fr-CH" sz="1400" dirty="0">
              <a:latin typeface="Franklin Gothic Book" panose="020B0503020102020204" pitchFamily="34" charset="0"/>
            </a:rPr>
            <a:t>         N=96 (72.1%)</a:t>
          </a:r>
          <a:endParaRPr lang="pt-PT" sz="1400" dirty="0">
            <a:latin typeface="Franklin Gothic Book" panose="020B0503020102020204" pitchFamily="34" charset="0"/>
          </a:endParaRPr>
        </a:p>
      </dgm:t>
    </dgm:pt>
    <dgm:pt modelId="{FDC27F0A-16AA-496B-A741-FE93F1F68921}" type="parTrans" cxnId="{A04BCC52-6AAE-4556-A9BF-0438E18B95FB}">
      <dgm:prSet/>
      <dgm:spPr/>
      <dgm:t>
        <a:bodyPr/>
        <a:lstStyle/>
        <a:p>
          <a:endParaRPr lang="pt-PT"/>
        </a:p>
      </dgm:t>
    </dgm:pt>
    <dgm:pt modelId="{35F56A7C-278B-486A-A458-E4A1692E08A4}" type="sibTrans" cxnId="{A04BCC52-6AAE-4556-A9BF-0438E18B95FB}">
      <dgm:prSet/>
      <dgm:spPr/>
      <dgm:t>
        <a:bodyPr/>
        <a:lstStyle/>
        <a:p>
          <a:endParaRPr lang="pt-PT"/>
        </a:p>
      </dgm:t>
    </dgm:pt>
    <dgm:pt modelId="{2461913B-8DA1-46C5-9299-5CB13B993B66}" type="pres">
      <dgm:prSet presAssocID="{76A15A04-7AED-47D9-8932-B3B36A8CF227}" presName="linearFlow" presStyleCnt="0">
        <dgm:presLayoutVars>
          <dgm:resizeHandles val="exact"/>
        </dgm:presLayoutVars>
      </dgm:prSet>
      <dgm:spPr/>
    </dgm:pt>
    <dgm:pt modelId="{80ADB371-39E2-42E3-B07C-BC3CC3E83843}" type="pres">
      <dgm:prSet presAssocID="{8ECCB285-793C-4F3F-A780-979E306401BB}" presName="node" presStyleLbl="node1" presStyleIdx="0" presStyleCnt="3" custScaleX="118866" custScaleY="97870" custLinFactNeighborX="-173" custLinFactNeighborY="4488">
        <dgm:presLayoutVars>
          <dgm:bulletEnabled val="1"/>
        </dgm:presLayoutVars>
      </dgm:prSet>
      <dgm:spPr/>
    </dgm:pt>
    <dgm:pt modelId="{617B0787-2948-453D-A9E3-4304668ABC8E}" type="pres">
      <dgm:prSet presAssocID="{161883EA-AC45-4B30-9770-802E5F557E2E}" presName="sibTrans" presStyleLbl="sibTrans2D1" presStyleIdx="0" presStyleCnt="2"/>
      <dgm:spPr/>
    </dgm:pt>
    <dgm:pt modelId="{5AD9964A-CEFE-49F0-9814-0A9344890286}" type="pres">
      <dgm:prSet presAssocID="{161883EA-AC45-4B30-9770-802E5F557E2E}" presName="connectorText" presStyleLbl="sibTrans2D1" presStyleIdx="0" presStyleCnt="2"/>
      <dgm:spPr/>
    </dgm:pt>
    <dgm:pt modelId="{21A11D24-D9E7-4E71-B425-77532695CB9B}" type="pres">
      <dgm:prSet presAssocID="{B32EF7BA-FC86-4EA2-B5AA-F265B207B787}" presName="node" presStyleLbl="node1" presStyleIdx="1" presStyleCnt="3" custScaleX="118866">
        <dgm:presLayoutVars>
          <dgm:bulletEnabled val="1"/>
        </dgm:presLayoutVars>
      </dgm:prSet>
      <dgm:spPr/>
    </dgm:pt>
    <dgm:pt modelId="{245DFABE-AF3E-4984-A60C-B0BE97DE3417}" type="pres">
      <dgm:prSet presAssocID="{9B176FE0-9FF5-4EA4-A57E-F04A878F9E7C}" presName="sibTrans" presStyleLbl="sibTrans2D1" presStyleIdx="1" presStyleCnt="2"/>
      <dgm:spPr/>
    </dgm:pt>
    <dgm:pt modelId="{BEAF7A32-DCAC-462A-AC57-1CA8FF36F390}" type="pres">
      <dgm:prSet presAssocID="{9B176FE0-9FF5-4EA4-A57E-F04A878F9E7C}" presName="connectorText" presStyleLbl="sibTrans2D1" presStyleIdx="1" presStyleCnt="2"/>
      <dgm:spPr/>
    </dgm:pt>
    <dgm:pt modelId="{EA22F2AA-38E2-4A33-9D4A-7CD2EC7290AC}" type="pres">
      <dgm:prSet presAssocID="{4A717D2D-EDFD-453B-82BD-CAB58E390E29}" presName="node" presStyleLbl="node1" presStyleIdx="2" presStyleCnt="3" custScaleX="116343" custScaleY="93391">
        <dgm:presLayoutVars>
          <dgm:bulletEnabled val="1"/>
        </dgm:presLayoutVars>
      </dgm:prSet>
      <dgm:spPr/>
    </dgm:pt>
  </dgm:ptLst>
  <dgm:cxnLst>
    <dgm:cxn modelId="{E0A54822-943D-4661-B755-04084FEDED28}" type="presOf" srcId="{9B176FE0-9FF5-4EA4-A57E-F04A878F9E7C}" destId="{245DFABE-AF3E-4984-A60C-B0BE97DE3417}" srcOrd="0" destOrd="0" presId="urn:microsoft.com/office/officeart/2005/8/layout/process2"/>
    <dgm:cxn modelId="{338FBF3B-057A-409E-9F19-9312C39743C8}" type="presOf" srcId="{B32EF7BA-FC86-4EA2-B5AA-F265B207B787}" destId="{21A11D24-D9E7-4E71-B425-77532695CB9B}" srcOrd="0" destOrd="0" presId="urn:microsoft.com/office/officeart/2005/8/layout/process2"/>
    <dgm:cxn modelId="{55484B48-9B0E-4868-8F54-CFC7B0A53C72}" type="presOf" srcId="{76A15A04-7AED-47D9-8932-B3B36A8CF227}" destId="{2461913B-8DA1-46C5-9299-5CB13B993B66}" srcOrd="0" destOrd="0" presId="urn:microsoft.com/office/officeart/2005/8/layout/process2"/>
    <dgm:cxn modelId="{A04BCC52-6AAE-4556-A9BF-0438E18B95FB}" srcId="{76A15A04-7AED-47D9-8932-B3B36A8CF227}" destId="{4A717D2D-EDFD-453B-82BD-CAB58E390E29}" srcOrd="2" destOrd="0" parTransId="{FDC27F0A-16AA-496B-A741-FE93F1F68921}" sibTransId="{35F56A7C-278B-486A-A458-E4A1692E08A4}"/>
    <dgm:cxn modelId="{0369157C-A0CD-4994-8CAC-9573BFC4E734}" srcId="{76A15A04-7AED-47D9-8932-B3B36A8CF227}" destId="{8ECCB285-793C-4F3F-A780-979E306401BB}" srcOrd="0" destOrd="0" parTransId="{5CC5A7EE-92AE-442E-84EF-40089B8C0D83}" sibTransId="{161883EA-AC45-4B30-9770-802E5F557E2E}"/>
    <dgm:cxn modelId="{B0CC2882-02E1-4CD3-87D9-20BED6D1651E}" srcId="{76A15A04-7AED-47D9-8932-B3B36A8CF227}" destId="{B32EF7BA-FC86-4EA2-B5AA-F265B207B787}" srcOrd="1" destOrd="0" parTransId="{DC47F59F-0996-44C8-8BEB-2991F785D0B3}" sibTransId="{9B176FE0-9FF5-4EA4-A57E-F04A878F9E7C}"/>
    <dgm:cxn modelId="{A2B6E78F-DCA7-408E-B40F-65DFA713889A}" type="presOf" srcId="{9B176FE0-9FF5-4EA4-A57E-F04A878F9E7C}" destId="{BEAF7A32-DCAC-462A-AC57-1CA8FF36F390}" srcOrd="1" destOrd="0" presId="urn:microsoft.com/office/officeart/2005/8/layout/process2"/>
    <dgm:cxn modelId="{B6D0CDB0-795A-49D5-8A42-B6BA7FDF8DFB}" type="presOf" srcId="{161883EA-AC45-4B30-9770-802E5F557E2E}" destId="{5AD9964A-CEFE-49F0-9814-0A9344890286}" srcOrd="1" destOrd="0" presId="urn:microsoft.com/office/officeart/2005/8/layout/process2"/>
    <dgm:cxn modelId="{939066CA-B92A-4C42-AE2E-F9707685284E}" type="presOf" srcId="{8ECCB285-793C-4F3F-A780-979E306401BB}" destId="{80ADB371-39E2-42E3-B07C-BC3CC3E83843}" srcOrd="0" destOrd="0" presId="urn:microsoft.com/office/officeart/2005/8/layout/process2"/>
    <dgm:cxn modelId="{B78706D6-FEBC-45D1-B629-4A0467AA48F6}" type="presOf" srcId="{161883EA-AC45-4B30-9770-802E5F557E2E}" destId="{617B0787-2948-453D-A9E3-4304668ABC8E}" srcOrd="0" destOrd="0" presId="urn:microsoft.com/office/officeart/2005/8/layout/process2"/>
    <dgm:cxn modelId="{725418F5-4B50-4B9F-A8A5-FD63C9E363A3}" type="presOf" srcId="{4A717D2D-EDFD-453B-82BD-CAB58E390E29}" destId="{EA22F2AA-38E2-4A33-9D4A-7CD2EC7290AC}" srcOrd="0" destOrd="0" presId="urn:microsoft.com/office/officeart/2005/8/layout/process2"/>
    <dgm:cxn modelId="{3883A87E-CE04-4DF2-93F8-D7F8D71C4288}" type="presParOf" srcId="{2461913B-8DA1-46C5-9299-5CB13B993B66}" destId="{80ADB371-39E2-42E3-B07C-BC3CC3E83843}" srcOrd="0" destOrd="0" presId="urn:microsoft.com/office/officeart/2005/8/layout/process2"/>
    <dgm:cxn modelId="{191C3732-2DB4-4618-B860-DACF9361AC29}" type="presParOf" srcId="{2461913B-8DA1-46C5-9299-5CB13B993B66}" destId="{617B0787-2948-453D-A9E3-4304668ABC8E}" srcOrd="1" destOrd="0" presId="urn:microsoft.com/office/officeart/2005/8/layout/process2"/>
    <dgm:cxn modelId="{0BCC6833-1555-4FD8-9B82-D8B704438527}" type="presParOf" srcId="{617B0787-2948-453D-A9E3-4304668ABC8E}" destId="{5AD9964A-CEFE-49F0-9814-0A9344890286}" srcOrd="0" destOrd="0" presId="urn:microsoft.com/office/officeart/2005/8/layout/process2"/>
    <dgm:cxn modelId="{F9B93084-A707-4BF7-AFB5-10D00EC08B05}" type="presParOf" srcId="{2461913B-8DA1-46C5-9299-5CB13B993B66}" destId="{21A11D24-D9E7-4E71-B425-77532695CB9B}" srcOrd="2" destOrd="0" presId="urn:microsoft.com/office/officeart/2005/8/layout/process2"/>
    <dgm:cxn modelId="{E97000AE-B7F3-45A4-BFA8-BCEDCA1F7838}" type="presParOf" srcId="{2461913B-8DA1-46C5-9299-5CB13B993B66}" destId="{245DFABE-AF3E-4984-A60C-B0BE97DE3417}" srcOrd="3" destOrd="0" presId="urn:microsoft.com/office/officeart/2005/8/layout/process2"/>
    <dgm:cxn modelId="{3F27E6AF-7823-47AF-B28C-6024043B4D7F}" type="presParOf" srcId="{245DFABE-AF3E-4984-A60C-B0BE97DE3417}" destId="{BEAF7A32-DCAC-462A-AC57-1CA8FF36F390}" srcOrd="0" destOrd="0" presId="urn:microsoft.com/office/officeart/2005/8/layout/process2"/>
    <dgm:cxn modelId="{5B30A072-BC7A-4B30-8416-EA762A29F492}" type="presParOf" srcId="{2461913B-8DA1-46C5-9299-5CB13B993B66}" destId="{EA22F2AA-38E2-4A33-9D4A-7CD2EC7290A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DB371-39E2-42E3-B07C-BC3CC3E83843}">
      <dsp:nvSpPr>
        <dsp:cNvPr id="0" name=""/>
        <dsp:cNvSpPr/>
      </dsp:nvSpPr>
      <dsp:spPr>
        <a:xfrm>
          <a:off x="0" y="13607"/>
          <a:ext cx="1717992" cy="5533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>
              <a:latin typeface="Franklin Gothic Book" panose="020B0503020102020204" pitchFamily="34" charset="0"/>
            </a:rPr>
            <a:t>Patients </a:t>
          </a:r>
          <a:r>
            <a:rPr lang="fr-CH" sz="1400" kern="1200" dirty="0" err="1">
              <a:latin typeface="Franklin Gothic Book" panose="020B0503020102020204" pitchFamily="34" charset="0"/>
            </a:rPr>
            <a:t>Screened</a:t>
          </a:r>
          <a:r>
            <a:rPr lang="fr-CH" sz="1400" kern="1200" dirty="0">
              <a:latin typeface="Franklin Gothic Book" panose="020B0503020102020204" pitchFamily="34" charset="0"/>
            </a:rPr>
            <a:t> N=1795</a:t>
          </a:r>
          <a:endParaRPr lang="pt-PT" sz="1400" kern="1200" dirty="0">
            <a:latin typeface="Franklin Gothic Book" panose="020B0503020102020204" pitchFamily="34" charset="0"/>
          </a:endParaRPr>
        </a:p>
      </dsp:txBody>
      <dsp:txXfrm>
        <a:off x="16206" y="29813"/>
        <a:ext cx="1685580" cy="520894"/>
      </dsp:txXfrm>
    </dsp:sp>
    <dsp:sp modelId="{617B0787-2948-453D-A9E3-4304668ABC8E}">
      <dsp:nvSpPr>
        <dsp:cNvPr id="0" name=""/>
        <dsp:cNvSpPr/>
      </dsp:nvSpPr>
      <dsp:spPr>
        <a:xfrm rot="5400000">
          <a:off x="757750" y="574704"/>
          <a:ext cx="202490" cy="254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 rot="-5400000">
        <a:off x="782674" y="600662"/>
        <a:ext cx="152644" cy="141743"/>
      </dsp:txXfrm>
    </dsp:sp>
    <dsp:sp modelId="{21A11D24-D9E7-4E71-B425-77532695CB9B}">
      <dsp:nvSpPr>
        <dsp:cNvPr id="0" name=""/>
        <dsp:cNvSpPr/>
      </dsp:nvSpPr>
      <dsp:spPr>
        <a:xfrm>
          <a:off x="0" y="836901"/>
          <a:ext cx="1717992" cy="5653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>
              <a:latin typeface="Franklin Gothic Book" panose="020B0503020102020204" pitchFamily="34" charset="0"/>
            </a:rPr>
            <a:t>Positive </a:t>
          </a:r>
          <a:r>
            <a:rPr lang="fr-CH" sz="1400" kern="1200" dirty="0" err="1">
              <a:latin typeface="Franklin Gothic Book" panose="020B0503020102020204" pitchFamily="34" charset="0"/>
            </a:rPr>
            <a:t>Serum</a:t>
          </a:r>
          <a:r>
            <a:rPr lang="fr-CH" sz="1400" kern="1200" dirty="0">
              <a:latin typeface="Franklin Gothic Book" panose="020B0503020102020204" pitchFamily="34" charset="0"/>
            </a:rPr>
            <a:t> </a:t>
          </a:r>
          <a:r>
            <a:rPr lang="fr-CH" sz="1400" kern="1200" dirty="0" err="1">
              <a:latin typeface="Franklin Gothic Book" panose="020B0503020102020204" pitchFamily="34" charset="0"/>
            </a:rPr>
            <a:t>CrAg</a:t>
          </a:r>
          <a:r>
            <a:rPr lang="fr-CH" sz="1400" kern="1200" dirty="0">
              <a:latin typeface="Franklin Gothic Book" panose="020B0503020102020204" pitchFamily="34" charset="0"/>
            </a:rPr>
            <a:t> </a:t>
          </a:r>
          <a:br>
            <a:rPr lang="fr-CH" sz="1400" kern="1200" dirty="0">
              <a:latin typeface="Franklin Gothic Book" panose="020B0503020102020204" pitchFamily="34" charset="0"/>
            </a:rPr>
          </a:br>
          <a:r>
            <a:rPr lang="fr-CH" sz="1400" kern="1200" dirty="0">
              <a:latin typeface="Franklin Gothic Book" panose="020B0503020102020204" pitchFamily="34" charset="0"/>
            </a:rPr>
            <a:t>N=133 (7.4%)</a:t>
          </a:r>
          <a:endParaRPr lang="pt-PT" sz="1400" kern="1200" dirty="0">
            <a:latin typeface="Franklin Gothic Book" panose="020B0503020102020204" pitchFamily="34" charset="0"/>
          </a:endParaRPr>
        </a:p>
      </dsp:txBody>
      <dsp:txXfrm>
        <a:off x="16558" y="853459"/>
        <a:ext cx="1684876" cy="532232"/>
      </dsp:txXfrm>
    </dsp:sp>
    <dsp:sp modelId="{245DFABE-AF3E-4984-A60C-B0BE97DE3417}">
      <dsp:nvSpPr>
        <dsp:cNvPr id="0" name=""/>
        <dsp:cNvSpPr/>
      </dsp:nvSpPr>
      <dsp:spPr>
        <a:xfrm rot="5400000">
          <a:off x="752993" y="1416383"/>
          <a:ext cx="212005" cy="2544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 rot="-5400000">
        <a:off x="782674" y="1437584"/>
        <a:ext cx="152644" cy="148404"/>
      </dsp:txXfrm>
    </dsp:sp>
    <dsp:sp modelId="{EA22F2AA-38E2-4A33-9D4A-7CD2EC7290AC}">
      <dsp:nvSpPr>
        <dsp:cNvPr id="0" name=""/>
        <dsp:cNvSpPr/>
      </dsp:nvSpPr>
      <dsp:spPr>
        <a:xfrm>
          <a:off x="18232" y="1684924"/>
          <a:ext cx="1681526" cy="527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dirty="0">
              <a:latin typeface="Franklin Gothic Book" panose="020B0503020102020204" pitchFamily="34" charset="0"/>
            </a:rPr>
            <a:t>Positive CSF </a:t>
          </a:r>
          <a:r>
            <a:rPr lang="fr-CH" sz="1400" kern="1200" dirty="0" err="1">
              <a:latin typeface="Franklin Gothic Book" panose="020B0503020102020204" pitchFamily="34" charset="0"/>
            </a:rPr>
            <a:t>CrAg</a:t>
          </a:r>
          <a:r>
            <a:rPr lang="fr-CH" sz="1400" kern="1200" dirty="0">
              <a:latin typeface="Franklin Gothic Book" panose="020B0503020102020204" pitchFamily="34" charset="0"/>
            </a:rPr>
            <a:t> </a:t>
          </a:r>
          <a:r>
            <a:rPr lang="fr-CH" sz="1400" b="1" kern="1200" dirty="0">
              <a:latin typeface="Franklin Gothic Book" panose="020B0503020102020204" pitchFamily="34" charset="0"/>
            </a:rPr>
            <a:t>*</a:t>
          </a:r>
          <a:r>
            <a:rPr lang="fr-CH" sz="1400" kern="1200" dirty="0">
              <a:latin typeface="Franklin Gothic Book" panose="020B0503020102020204" pitchFamily="34" charset="0"/>
            </a:rPr>
            <a:t>         N=96 (72.1%)</a:t>
          </a:r>
          <a:endParaRPr lang="pt-PT" sz="1400" kern="1200" dirty="0">
            <a:latin typeface="Franklin Gothic Book" panose="020B0503020102020204" pitchFamily="34" charset="0"/>
          </a:endParaRPr>
        </a:p>
      </dsp:txBody>
      <dsp:txXfrm>
        <a:off x="33696" y="1700388"/>
        <a:ext cx="1650598" cy="4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3CA36-BCD7-4EEE-9ABC-6D5A423A780F}" type="datetimeFigureOut">
              <a:rPr lang="pt-PT" smtClean="0"/>
              <a:t>24/07/2019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29B48-74D3-43BB-A478-C3BCA2F933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57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792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100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98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677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480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335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02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314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94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9B48-74D3-43BB-A478-C3BCA2F933C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262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98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4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200152"/>
            <a:ext cx="8018313" cy="3394472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2" y="81632"/>
            <a:ext cx="2975376" cy="1434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60" y="205979"/>
            <a:ext cx="8018280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200152"/>
            <a:ext cx="8018280" cy="3394472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5177"/>
            <a:ext cx="7772400" cy="1021556"/>
          </a:xfrm>
        </p:spPr>
        <p:txBody>
          <a:bodyPr anchor="t"/>
          <a:lstStyle>
            <a:lvl1pPr algn="l">
              <a:defRPr sz="3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898" y="205979"/>
            <a:ext cx="8298205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8" y="1200152"/>
            <a:ext cx="3836708" cy="3394472"/>
          </a:xfrm>
        </p:spPr>
        <p:txBody>
          <a:bodyPr/>
          <a:lstStyle>
            <a:lvl1pPr>
              <a:defRPr sz="2100">
                <a:latin typeface="Franklin Gothic Book" panose="020B0503020102020204" pitchFamily="34" charset="0"/>
              </a:defRPr>
            </a:lvl1pPr>
            <a:lvl2pPr>
              <a:defRPr sz="1800">
                <a:latin typeface="Franklin Gothic Book" panose="020B0503020102020204" pitchFamily="34" charset="0"/>
              </a:defRPr>
            </a:lvl2pPr>
            <a:lvl3pPr>
              <a:defRPr sz="1500">
                <a:latin typeface="Franklin Gothic Book" panose="020B0503020102020204" pitchFamily="34" charset="0"/>
              </a:defRPr>
            </a:lvl3pPr>
            <a:lvl4pPr>
              <a:defRPr sz="1400">
                <a:latin typeface="Franklin Gothic Book" panose="020B0503020102020204" pitchFamily="34" charset="0"/>
              </a:defRPr>
            </a:lvl4pPr>
            <a:lvl5pPr>
              <a:defRPr sz="1400">
                <a:latin typeface="Franklin Gothic Book" panose="020B05030201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200152"/>
            <a:ext cx="4038600" cy="3394472"/>
          </a:xfrm>
        </p:spPr>
        <p:txBody>
          <a:bodyPr/>
          <a:lstStyle>
            <a:lvl1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4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151336"/>
            <a:ext cx="383829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1631156"/>
            <a:ext cx="383829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3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844" y="205979"/>
            <a:ext cx="8018313" cy="85725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973" y="204788"/>
            <a:ext cx="2797026" cy="871538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4" y="204790"/>
            <a:ext cx="5111750" cy="4389835"/>
          </a:xfrm>
        </p:spPr>
        <p:txBody>
          <a:bodyPr/>
          <a:lstStyle>
            <a:lvl1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1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5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076328"/>
            <a:ext cx="2797026" cy="3518297"/>
          </a:xfrm>
        </p:spPr>
        <p:txBody>
          <a:bodyPr/>
          <a:lstStyle>
            <a:lvl1pPr marL="0" indent="0">
              <a:buNone/>
              <a:defRPr sz="1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22" y="4583997"/>
            <a:ext cx="9260762" cy="55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600451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latin typeface="Franklin Gothic Book" panose="020B05030201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025505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17" y="4583996"/>
            <a:ext cx="3248766" cy="6351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microsoft.com/office/2007/relationships/hdphoto" Target="../media/hdphoto1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Cryptococcal</a:t>
            </a:r>
            <a:r>
              <a:rPr lang="fr-CH" dirty="0"/>
              <a:t> </a:t>
            </a:r>
            <a:r>
              <a:rPr lang="fr-CH" dirty="0" err="1"/>
              <a:t>Meningitis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864"/>
            <a:ext cx="8229600" cy="523220"/>
          </a:xfrm>
        </p:spPr>
        <p:txBody>
          <a:bodyPr/>
          <a:lstStyle/>
          <a:p>
            <a:r>
              <a:rPr lang="fr-CH" sz="2000" dirty="0">
                <a:solidFill>
                  <a:schemeClr val="tx1"/>
                </a:solidFill>
              </a:rPr>
              <a:t>For the 96 CCM cases, the main </a:t>
            </a:r>
            <a:r>
              <a:rPr lang="fr-CH" sz="2000" dirty="0" err="1">
                <a:solidFill>
                  <a:schemeClr val="tx1"/>
                </a:solidFill>
              </a:rPr>
              <a:t>symptoms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/>
              <a:t>at </a:t>
            </a:r>
            <a:r>
              <a:rPr lang="fr-CH" sz="2000" dirty="0" err="1"/>
              <a:t>diagnosis</a:t>
            </a:r>
            <a:r>
              <a:rPr lang="fr-CH" sz="2000" dirty="0"/>
              <a:t>: </a:t>
            </a:r>
          </a:p>
          <a:p>
            <a:pPr marL="342900" lvl="1" indent="0">
              <a:buNone/>
            </a:pPr>
            <a:endParaRPr lang="pt-PT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F70BDE5-1CC5-4525-ADC4-1D9E4DC739C4}"/>
              </a:ext>
            </a:extLst>
          </p:cNvPr>
          <p:cNvGrpSpPr/>
          <p:nvPr/>
        </p:nvGrpSpPr>
        <p:grpSpPr>
          <a:xfrm>
            <a:off x="1651665" y="1594715"/>
            <a:ext cx="5850730" cy="2450921"/>
            <a:chOff x="934038" y="1594715"/>
            <a:chExt cx="5850730" cy="2450921"/>
          </a:xfrm>
        </p:grpSpPr>
        <p:sp>
          <p:nvSpPr>
            <p:cNvPr id="5" name="Rounded Rectangle 19">
              <a:extLst>
                <a:ext uri="{FF2B5EF4-FFF2-40B4-BE49-F238E27FC236}">
                  <a16:creationId xmlns:a16="http://schemas.microsoft.com/office/drawing/2014/main" id="{373B182B-4DB5-40C3-A3E4-5E626EAAB66F}"/>
                </a:ext>
              </a:extLst>
            </p:cNvPr>
            <p:cNvSpPr/>
            <p:nvPr/>
          </p:nvSpPr>
          <p:spPr>
            <a:xfrm>
              <a:off x="934038" y="2709378"/>
              <a:ext cx="1318384" cy="133625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6A0D332A-5173-457C-918B-B20E152C4518}"/>
                </a:ext>
              </a:extLst>
            </p:cNvPr>
            <p:cNvSpPr txBox="1"/>
            <p:nvPr/>
          </p:nvSpPr>
          <p:spPr>
            <a:xfrm>
              <a:off x="944760" y="2913191"/>
              <a:ext cx="1318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b="1" dirty="0">
                  <a:latin typeface="Franklin Gothic Book" panose="020B0503020102020204" pitchFamily="34" charset="0"/>
                </a:rPr>
                <a:t>66.6% </a:t>
              </a:r>
              <a:endParaRPr lang="fr-CH" b="1" dirty="0">
                <a:latin typeface="Franklin Gothic Book" panose="020B0503020102020204" pitchFamily="34" charset="0"/>
              </a:endParaRPr>
            </a:p>
            <a:p>
              <a:pPr algn="ctr"/>
              <a:r>
                <a:rPr lang="fr-CH" sz="1200" dirty="0">
                  <a:latin typeface="Franklin Gothic Book" panose="020B0503020102020204" pitchFamily="34" charset="0"/>
                </a:rPr>
                <a:t>N=63</a:t>
              </a:r>
            </a:p>
          </p:txBody>
        </p:sp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7EA64CF5-997C-4119-8254-71D90C8460F1}"/>
                </a:ext>
              </a:extLst>
            </p:cNvPr>
            <p:cNvSpPr/>
            <p:nvPr/>
          </p:nvSpPr>
          <p:spPr>
            <a:xfrm>
              <a:off x="2404398" y="2748549"/>
              <a:ext cx="1318384" cy="12970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8848E2C3-1662-499B-AAB0-4A97B2FEE72E}"/>
                </a:ext>
              </a:extLst>
            </p:cNvPr>
            <p:cNvSpPr/>
            <p:nvPr/>
          </p:nvSpPr>
          <p:spPr>
            <a:xfrm>
              <a:off x="3874757" y="2716302"/>
              <a:ext cx="1318384" cy="129708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D67DB4A7-2111-47FC-851C-FF1D6F0309F3}"/>
                </a:ext>
              </a:extLst>
            </p:cNvPr>
            <p:cNvSpPr/>
            <p:nvPr/>
          </p:nvSpPr>
          <p:spPr>
            <a:xfrm>
              <a:off x="5422039" y="2716301"/>
              <a:ext cx="1318384" cy="132933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41EA394-0629-49A4-A265-4ADF637AF53C}"/>
                </a:ext>
              </a:extLst>
            </p:cNvPr>
            <p:cNvSpPr txBox="1"/>
            <p:nvPr/>
          </p:nvSpPr>
          <p:spPr>
            <a:xfrm>
              <a:off x="2404398" y="3503725"/>
              <a:ext cx="131838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500" dirty="0" err="1">
                  <a:latin typeface="Franklin Gothic Book" panose="020B0503020102020204" pitchFamily="34" charset="0"/>
                </a:rPr>
                <a:t>Vomiting</a:t>
              </a:r>
              <a:endParaRPr lang="en-AU" sz="15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CE357E7B-EB89-40FD-829E-B74700BB6456}"/>
                </a:ext>
              </a:extLst>
            </p:cNvPr>
            <p:cNvSpPr txBox="1"/>
            <p:nvPr/>
          </p:nvSpPr>
          <p:spPr>
            <a:xfrm>
              <a:off x="3872600" y="3506847"/>
              <a:ext cx="13183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500" dirty="0">
                  <a:latin typeface="Franklin Gothic Book" panose="020B0503020102020204" pitchFamily="34" charset="0"/>
                </a:rPr>
                <a:t>Fever</a:t>
              </a:r>
              <a:endParaRPr lang="en-AU" sz="15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72F5FB27-C9C8-4815-8A7E-DBB3C9E5CF9E}"/>
                </a:ext>
              </a:extLst>
            </p:cNvPr>
            <p:cNvSpPr txBox="1"/>
            <p:nvPr/>
          </p:nvSpPr>
          <p:spPr>
            <a:xfrm>
              <a:off x="5357297" y="3401590"/>
              <a:ext cx="14274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500" dirty="0" err="1">
                  <a:latin typeface="Franklin Gothic Book" panose="020B0503020102020204" pitchFamily="34" charset="0"/>
                </a:rPr>
                <a:t>Altered</a:t>
              </a:r>
              <a:r>
                <a:rPr lang="fr-CH" sz="1500" dirty="0">
                  <a:latin typeface="Franklin Gothic Book" panose="020B0503020102020204" pitchFamily="34" charset="0"/>
                </a:rPr>
                <a:t> Mental </a:t>
              </a:r>
              <a:r>
                <a:rPr lang="fr-CH" sz="1500" dirty="0" err="1">
                  <a:latin typeface="Franklin Gothic Book" panose="020B0503020102020204" pitchFamily="34" charset="0"/>
                </a:rPr>
                <a:t>Status</a:t>
              </a:r>
              <a:endParaRPr lang="en-AU" sz="15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50C6D6E4-2C91-486D-B32C-6B294E9926C7}"/>
                </a:ext>
              </a:extLst>
            </p:cNvPr>
            <p:cNvSpPr/>
            <p:nvPr/>
          </p:nvSpPr>
          <p:spPr>
            <a:xfrm>
              <a:off x="1089724" y="3501254"/>
              <a:ext cx="1007006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500" dirty="0" err="1">
                  <a:latin typeface="Franklin Gothic Book" panose="020B0503020102020204" pitchFamily="34" charset="0"/>
                </a:rPr>
                <a:t>Headache</a:t>
              </a:r>
              <a:endParaRPr lang="fr-CH" sz="15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5ABEB1A5-19E2-4F1F-A7E3-0D78F1AAF1FD}"/>
                </a:ext>
              </a:extLst>
            </p:cNvPr>
            <p:cNvSpPr/>
            <p:nvPr/>
          </p:nvSpPr>
          <p:spPr>
            <a:xfrm>
              <a:off x="2692295" y="2944498"/>
              <a:ext cx="788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>
                  <a:latin typeface="Franklin Gothic Book" panose="020B0503020102020204" pitchFamily="34" charset="0"/>
                </a:rPr>
                <a:t>33.3%</a:t>
              </a:r>
              <a:r>
                <a:rPr lang="fr-CH" b="1" dirty="0">
                  <a:latin typeface="Franklin Gothic Book" panose="020B0503020102020204" pitchFamily="34" charset="0"/>
                </a:rPr>
                <a:t> </a:t>
              </a:r>
            </a:p>
            <a:p>
              <a:pPr algn="ctr"/>
              <a:r>
                <a:rPr lang="fr-CH" sz="1200" dirty="0">
                  <a:latin typeface="Franklin Gothic Book" panose="020B0503020102020204" pitchFamily="34" charset="0"/>
                </a:rPr>
                <a:t>N=32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BAA628EF-9F06-4581-8676-0035A8EC766A}"/>
                </a:ext>
              </a:extLst>
            </p:cNvPr>
            <p:cNvSpPr/>
            <p:nvPr/>
          </p:nvSpPr>
          <p:spPr>
            <a:xfrm>
              <a:off x="4219293" y="2944815"/>
              <a:ext cx="7555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>
                  <a:latin typeface="Franklin Gothic Book" panose="020B0503020102020204" pitchFamily="34" charset="0"/>
                </a:rPr>
                <a:t>27.1% </a:t>
              </a:r>
            </a:p>
            <a:p>
              <a:pPr algn="ctr"/>
              <a:r>
                <a:rPr lang="fr-CH" sz="1200" dirty="0">
                  <a:latin typeface="Franklin Gothic Book" panose="020B0503020102020204" pitchFamily="34" charset="0"/>
                </a:rPr>
                <a:t>N=26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4FF6882A-3591-420A-8127-8FACC6E5CF1B}"/>
                </a:ext>
              </a:extLst>
            </p:cNvPr>
            <p:cNvSpPr/>
            <p:nvPr/>
          </p:nvSpPr>
          <p:spPr>
            <a:xfrm>
              <a:off x="5769286" y="2947937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H" sz="1600" b="1" dirty="0">
                  <a:latin typeface="Franklin Gothic Book" panose="020B0503020102020204" pitchFamily="34" charset="0"/>
                </a:rPr>
                <a:t>25%</a:t>
              </a:r>
              <a:r>
                <a:rPr lang="fr-CH" sz="1600" dirty="0">
                  <a:latin typeface="Franklin Gothic Book" panose="020B0503020102020204" pitchFamily="34" charset="0"/>
                </a:rPr>
                <a:t> </a:t>
              </a:r>
            </a:p>
            <a:p>
              <a:pPr algn="ctr"/>
              <a:r>
                <a:rPr lang="fr-CH" sz="1200" dirty="0">
                  <a:latin typeface="Franklin Gothic Book" panose="020B0503020102020204" pitchFamily="34" charset="0"/>
                </a:rPr>
                <a:t>N=24</a:t>
              </a:r>
            </a:p>
          </p:txBody>
        </p: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id="{589FA8AA-08D3-458B-B259-B24ECCB3A2F0}"/>
                </a:ext>
              </a:extLst>
            </p:cNvPr>
            <p:cNvGrpSpPr/>
            <p:nvPr/>
          </p:nvGrpSpPr>
          <p:grpSpPr>
            <a:xfrm>
              <a:off x="1142146" y="1694452"/>
              <a:ext cx="902162" cy="914494"/>
              <a:chOff x="1596215" y="1697784"/>
              <a:chExt cx="902162" cy="914494"/>
            </a:xfrm>
          </p:grpSpPr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6FD66BD4-ED7D-4517-9260-3703D0F9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596215" y="1703950"/>
                <a:ext cx="902162" cy="902162"/>
              </a:xfrm>
              <a:prstGeom prst="ellipse">
                <a:avLst/>
              </a:prstGeom>
            </p:spPr>
          </p:pic>
          <p:pic>
            <p:nvPicPr>
              <p:cNvPr id="13" name="Picture 27">
                <a:extLst>
                  <a:ext uri="{FF2B5EF4-FFF2-40B4-BE49-F238E27FC236}">
                    <a16:creationId xmlns:a16="http://schemas.microsoft.com/office/drawing/2014/main" id="{2A093793-BF6E-446A-86DA-D4000579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6215" y="1697784"/>
                <a:ext cx="902162" cy="914494"/>
              </a:xfrm>
              <a:prstGeom prst="donut">
                <a:avLst>
                  <a:gd name="adj" fmla="val 14869"/>
                </a:avLst>
              </a:prstGeom>
            </p:spPr>
          </p:pic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50C75BB7-43FA-4FE2-8022-5C82944DEA0B}"/>
                </a:ext>
              </a:extLst>
            </p:cNvPr>
            <p:cNvGrpSpPr/>
            <p:nvPr/>
          </p:nvGrpSpPr>
          <p:grpSpPr>
            <a:xfrm>
              <a:off x="2550458" y="1615738"/>
              <a:ext cx="1026261" cy="1026261"/>
              <a:chOff x="3017008" y="1700266"/>
              <a:chExt cx="1026261" cy="1026261"/>
            </a:xfrm>
          </p:grpSpPr>
          <p:pic>
            <p:nvPicPr>
              <p:cNvPr id="54" name="Imagen 53">
                <a:extLst>
                  <a:ext uri="{FF2B5EF4-FFF2-40B4-BE49-F238E27FC236}">
                    <a16:creationId xmlns:a16="http://schemas.microsoft.com/office/drawing/2014/main" id="{E1F596AB-199C-4498-BD35-A7234E15E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Grayscale/>
                        </a14:imgEffect>
                        <a14:imgEffect>
                          <a14:saturation sat="33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17008" y="1700266"/>
                <a:ext cx="1026261" cy="1026261"/>
              </a:xfrm>
              <a:prstGeom prst="ellipse">
                <a:avLst/>
              </a:prstGeom>
            </p:spPr>
          </p:pic>
          <p:pic>
            <p:nvPicPr>
              <p:cNvPr id="39" name="Picture 27">
                <a:extLst>
                  <a:ext uri="{FF2B5EF4-FFF2-40B4-BE49-F238E27FC236}">
                    <a16:creationId xmlns:a16="http://schemas.microsoft.com/office/drawing/2014/main" id="{C09E18E6-26E3-496F-85C0-9DBA1C986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796" y="1744385"/>
                <a:ext cx="902162" cy="914494"/>
              </a:xfrm>
              <a:prstGeom prst="donut">
                <a:avLst>
                  <a:gd name="adj" fmla="val 14869"/>
                </a:avLst>
              </a:prstGeom>
            </p:spPr>
          </p:pic>
        </p:grp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419E4B52-46A5-41A5-BE3B-D287E562A2B1}"/>
                </a:ext>
              </a:extLst>
            </p:cNvPr>
            <p:cNvGrpSpPr/>
            <p:nvPr/>
          </p:nvGrpSpPr>
          <p:grpSpPr>
            <a:xfrm>
              <a:off x="4146008" y="1644167"/>
              <a:ext cx="902162" cy="934401"/>
              <a:chOff x="354625" y="1816579"/>
              <a:chExt cx="902162" cy="934401"/>
            </a:xfrm>
          </p:grpSpPr>
          <p:pic>
            <p:nvPicPr>
              <p:cNvPr id="1026" name="Picture 2" descr="Resultado de imagen para fever icon round">
                <a:extLst>
                  <a:ext uri="{FF2B5EF4-FFF2-40B4-BE49-F238E27FC236}">
                    <a16:creationId xmlns:a16="http://schemas.microsoft.com/office/drawing/2014/main" id="{E46DE57F-C930-4F7E-8E17-ABE42EEDC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625" y="1848818"/>
                <a:ext cx="902162" cy="90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7">
                <a:extLst>
                  <a:ext uri="{FF2B5EF4-FFF2-40B4-BE49-F238E27FC236}">
                    <a16:creationId xmlns:a16="http://schemas.microsoft.com/office/drawing/2014/main" id="{770752F5-3069-4B8F-99CD-D2FD48C1A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625" y="1816579"/>
                <a:ext cx="902162" cy="914494"/>
              </a:xfrm>
              <a:prstGeom prst="donut">
                <a:avLst>
                  <a:gd name="adj" fmla="val 14869"/>
                </a:avLst>
              </a:prstGeom>
            </p:spPr>
          </p:pic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222838B7-2EFE-4120-B612-3764F083F391}"/>
                </a:ext>
              </a:extLst>
            </p:cNvPr>
            <p:cNvGrpSpPr/>
            <p:nvPr/>
          </p:nvGrpSpPr>
          <p:grpSpPr>
            <a:xfrm>
              <a:off x="5593628" y="1594715"/>
              <a:ext cx="902162" cy="920936"/>
              <a:chOff x="7323033" y="1784937"/>
              <a:chExt cx="902162" cy="920936"/>
            </a:xfrm>
          </p:grpSpPr>
          <p:pic>
            <p:nvPicPr>
              <p:cNvPr id="1028" name="Picture 4" descr="Resultado de imagen para mental status icon round">
                <a:extLst>
                  <a:ext uri="{FF2B5EF4-FFF2-40B4-BE49-F238E27FC236}">
                    <a16:creationId xmlns:a16="http://schemas.microsoft.com/office/drawing/2014/main" id="{BDD1BD1C-BC7C-449F-A16B-AFF2C7EB8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033" y="1784937"/>
                <a:ext cx="902162" cy="90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7">
                <a:extLst>
                  <a:ext uri="{FF2B5EF4-FFF2-40B4-BE49-F238E27FC236}">
                    <a16:creationId xmlns:a16="http://schemas.microsoft.com/office/drawing/2014/main" id="{F689F196-F38D-4B19-8196-D02C834EE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3033" y="1791379"/>
                <a:ext cx="902162" cy="914494"/>
              </a:xfrm>
              <a:prstGeom prst="donut">
                <a:avLst>
                  <a:gd name="adj" fmla="val 14869"/>
                </a:avLst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380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1"/>
            <a:ext cx="8229600" cy="857250"/>
          </a:xfrm>
        </p:spPr>
        <p:txBody>
          <a:bodyPr/>
          <a:lstStyle/>
          <a:p>
            <a:r>
              <a:rPr lang="fr-CH"/>
              <a:t>Conclusions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820"/>
            <a:ext cx="8229600" cy="3779519"/>
          </a:xfrm>
        </p:spPr>
        <p:txBody>
          <a:bodyPr>
            <a:normAutofit fontScale="92500" lnSpcReduction="20000"/>
          </a:bodyPr>
          <a:lstStyle/>
          <a:p>
            <a:r>
              <a:rPr lang="en-AU" sz="2000" dirty="0"/>
              <a:t>First report of CCM prevalence and treatment outcomes </a:t>
            </a:r>
            <a:r>
              <a:rPr lang="en-AU" sz="2000" dirty="0">
                <a:solidFill>
                  <a:schemeClr val="tx1"/>
                </a:solidFill>
              </a:rPr>
              <a:t>in an advanced HIV program in </a:t>
            </a:r>
            <a:r>
              <a:rPr lang="en-AU" sz="2000" dirty="0"/>
              <a:t>Maputo, Mozambique</a:t>
            </a:r>
          </a:p>
          <a:p>
            <a:endParaRPr lang="en-AU" sz="2000" dirty="0"/>
          </a:p>
          <a:p>
            <a:r>
              <a:rPr lang="en-AU" sz="2000" dirty="0"/>
              <a:t>Routine Serum </a:t>
            </a:r>
            <a:r>
              <a:rPr lang="en-AU" sz="2000" dirty="0" err="1"/>
              <a:t>CrAg</a:t>
            </a:r>
            <a:r>
              <a:rPr lang="en-AU" sz="2000" dirty="0"/>
              <a:t> screening and CCM diagnosis for advanced HIV disease in an emergency department were feasible as part of routine clinical care</a:t>
            </a:r>
          </a:p>
          <a:p>
            <a:endParaRPr lang="en-AU" sz="2000" dirty="0"/>
          </a:p>
          <a:p>
            <a:r>
              <a:rPr lang="en-AU" sz="2000" dirty="0"/>
              <a:t>The clinical picture is not always “typical” of meningitis; screening for Cryptococcus is necessary for early diagnosis and reduction in mortality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Similar characteristics between serum </a:t>
            </a:r>
            <a:r>
              <a:rPr lang="en-AU" sz="2000" dirty="0" err="1"/>
              <a:t>CrAg</a:t>
            </a:r>
            <a:r>
              <a:rPr lang="en-AU" sz="2000" dirty="0"/>
              <a:t>+ and </a:t>
            </a:r>
            <a:r>
              <a:rPr lang="en-AU" sz="2000" dirty="0" err="1"/>
              <a:t>csf</a:t>
            </a:r>
            <a:r>
              <a:rPr lang="en-AU" sz="2000" dirty="0"/>
              <a:t> </a:t>
            </a:r>
            <a:r>
              <a:rPr lang="en-AU" sz="2000" dirty="0" err="1"/>
              <a:t>CrAg</a:t>
            </a:r>
            <a:r>
              <a:rPr lang="en-AU" sz="2000" dirty="0"/>
              <a:t>+ patients shows the difficulty in predicting disease among patients with positive antigenemia</a:t>
            </a:r>
          </a:p>
          <a:p>
            <a:endParaRPr lang="en-AU" sz="2000" dirty="0"/>
          </a:p>
          <a:p>
            <a:r>
              <a:rPr lang="en-AU" sz="2000" dirty="0"/>
              <a:t>Need for close outpatient monitoring following initial CCM treatment</a:t>
            </a:r>
          </a:p>
          <a:p>
            <a:endParaRPr lang="en-AU" sz="2000" dirty="0"/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69943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ACKNOWLEDGEMENTS 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436" y="1525734"/>
            <a:ext cx="482786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200" b="1" dirty="0"/>
              <a:t>MSF Mozambique 					MOH Mozambique</a:t>
            </a:r>
          </a:p>
          <a:p>
            <a:pPr marL="0" indent="0">
              <a:buNone/>
            </a:pPr>
            <a:r>
              <a:rPr lang="fr-CH" sz="1200" dirty="0"/>
              <a:t>Lucas </a:t>
            </a:r>
            <a:r>
              <a:rPr lang="fr-CH" sz="1200" dirty="0" err="1"/>
              <a:t>Molfino</a:t>
            </a:r>
            <a:r>
              <a:rPr lang="fr-CH" sz="1200" dirty="0"/>
              <a:t>						Dr. Milton Tapia</a:t>
            </a:r>
          </a:p>
          <a:p>
            <a:pPr marL="0" indent="0">
              <a:buNone/>
            </a:pPr>
            <a:r>
              <a:rPr lang="fr-CH" sz="1200" dirty="0"/>
              <a:t>Natalia Tamayo						Dra. Leila Monteiro</a:t>
            </a:r>
          </a:p>
          <a:p>
            <a:pPr marL="0" indent="0">
              <a:buNone/>
            </a:pPr>
            <a:r>
              <a:rPr lang="fr-CH" sz="1200" dirty="0"/>
              <a:t>Robert Deiss						</a:t>
            </a:r>
          </a:p>
          <a:p>
            <a:pPr marL="0" indent="0">
              <a:buNone/>
            </a:pPr>
            <a:r>
              <a:rPr lang="fr-CH" sz="1200" dirty="0"/>
              <a:t>Carolina </a:t>
            </a:r>
            <a:r>
              <a:rPr lang="fr-CH" sz="1200" dirty="0" err="1"/>
              <a:t>Loreti</a:t>
            </a:r>
            <a:endParaRPr lang="fr-CH" sz="1200" dirty="0"/>
          </a:p>
          <a:p>
            <a:pPr marL="0" indent="0">
              <a:buNone/>
            </a:pPr>
            <a:r>
              <a:rPr lang="fr-CH" sz="1200" dirty="0"/>
              <a:t>Henriques </a:t>
            </a:r>
            <a:r>
              <a:rPr lang="fr-CH" sz="1200" dirty="0" err="1"/>
              <a:t>Vivaldo</a:t>
            </a:r>
            <a:r>
              <a:rPr lang="fr-CH" sz="1200" dirty="0"/>
              <a:t>					</a:t>
            </a:r>
            <a:r>
              <a:rPr lang="fr-CH" sz="1200" b="1" dirty="0"/>
              <a:t>MSF Geneva</a:t>
            </a:r>
            <a:endParaRPr lang="fr-CH" sz="1200" dirty="0"/>
          </a:p>
          <a:p>
            <a:pPr marL="0" indent="0">
              <a:buNone/>
            </a:pPr>
            <a:r>
              <a:rPr lang="fr-CH" sz="1200" dirty="0" err="1"/>
              <a:t>Artemisa</a:t>
            </a:r>
            <a:r>
              <a:rPr lang="fr-CH" sz="1200" dirty="0"/>
              <a:t> </a:t>
            </a:r>
            <a:r>
              <a:rPr lang="fr-CH" sz="1200" dirty="0" err="1"/>
              <a:t>Matsinhe</a:t>
            </a:r>
            <a:r>
              <a:rPr lang="fr-CH" sz="1200" dirty="0"/>
              <a:t>					Barbara </a:t>
            </a:r>
            <a:r>
              <a:rPr lang="fr-CH" sz="1200" dirty="0" err="1"/>
              <a:t>Rusch</a:t>
            </a:r>
            <a:r>
              <a:rPr lang="fr-CH" sz="1200" dirty="0"/>
              <a:t> </a:t>
            </a:r>
          </a:p>
          <a:p>
            <a:pPr marL="0" indent="0">
              <a:buNone/>
            </a:pPr>
            <a:r>
              <a:rPr lang="fr-CH" sz="1200" dirty="0"/>
              <a:t>Anne </a:t>
            </a:r>
            <a:r>
              <a:rPr lang="fr-CH" sz="1200" dirty="0" err="1"/>
              <a:t>Loarec</a:t>
            </a:r>
            <a:r>
              <a:rPr lang="fr-CH" sz="1200" dirty="0"/>
              <a:t>						Iza </a:t>
            </a:r>
            <a:r>
              <a:rPr lang="fr-CH" sz="1200" dirty="0" err="1"/>
              <a:t>Ciglenecki</a:t>
            </a:r>
            <a:endParaRPr lang="fr-CH" sz="1200" dirty="0"/>
          </a:p>
          <a:p>
            <a:pPr marL="0" indent="0">
              <a:buNone/>
            </a:pPr>
            <a:r>
              <a:rPr lang="fr-CH" sz="1200" dirty="0"/>
              <a:t>The </a:t>
            </a:r>
            <a:r>
              <a:rPr lang="fr-CH" sz="1200" dirty="0" err="1"/>
              <a:t>clinical</a:t>
            </a:r>
            <a:r>
              <a:rPr lang="fr-CH" sz="1200" dirty="0"/>
              <a:t> team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200" dirty="0"/>
              <a:t>All </a:t>
            </a:r>
            <a:r>
              <a:rPr lang="fr-CH" sz="1200" dirty="0" err="1"/>
              <a:t>our</a:t>
            </a:r>
            <a:r>
              <a:rPr lang="fr-CH" sz="1200" dirty="0"/>
              <a:t> patients and </a:t>
            </a:r>
            <a:r>
              <a:rPr lang="fr-CH" sz="1200" dirty="0" err="1"/>
              <a:t>their</a:t>
            </a:r>
            <a:r>
              <a:rPr lang="fr-CH" sz="1200" dirty="0"/>
              <a:t> </a:t>
            </a:r>
            <a:r>
              <a:rPr lang="fr-CH" sz="1200" dirty="0" err="1"/>
              <a:t>families</a:t>
            </a:r>
            <a:endParaRPr lang="fr-CH" sz="1200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83" y="1169987"/>
            <a:ext cx="1143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83" y="3098465"/>
            <a:ext cx="17605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12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1"/>
            <a:ext cx="8229600" cy="857250"/>
          </a:xfrm>
        </p:spPr>
        <p:txBody>
          <a:bodyPr/>
          <a:lstStyle/>
          <a:p>
            <a:r>
              <a:rPr lang="fr-CH" dirty="0"/>
              <a:t>Linkage to Care at 6 </a:t>
            </a:r>
            <a:r>
              <a:rPr lang="fr-CH" dirty="0" err="1"/>
              <a:t>month</a:t>
            </a:r>
            <a:r>
              <a:rPr lang="fr-CH" dirty="0"/>
              <a:t> </a:t>
            </a:r>
            <a:r>
              <a:rPr lang="fr-CH" dirty="0" err="1"/>
              <a:t>intervals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517618"/>
            <a:ext cx="8229600" cy="3779519"/>
          </a:xfrm>
        </p:spPr>
        <p:txBody>
          <a:bodyPr>
            <a:normAutofit lnSpcReduction="10000"/>
          </a:bodyPr>
          <a:lstStyle/>
          <a:p>
            <a:endParaRPr lang="en-AU" sz="2000" dirty="0"/>
          </a:p>
          <a:p>
            <a:pPr marL="0" indent="0">
              <a:buNone/>
            </a:pPr>
            <a:r>
              <a:rPr lang="pt-PT" sz="2000" u="sng" dirty="0"/>
              <a:t>Project Initiation</a:t>
            </a:r>
          </a:p>
          <a:p>
            <a:r>
              <a:rPr lang="pt-PT" sz="2000" dirty="0"/>
              <a:t>March – September, 2018: 13/36 = 36.1%</a:t>
            </a:r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u="sng" dirty="0"/>
              <a:t>After 6-month evaluation</a:t>
            </a:r>
          </a:p>
          <a:p>
            <a:r>
              <a:rPr lang="pt-PT" sz="2000" dirty="0"/>
              <a:t>October 2018 – March 2019: 27/36 = 75%</a:t>
            </a:r>
          </a:p>
          <a:p>
            <a:endParaRPr lang="pt-PT" sz="2000" dirty="0"/>
          </a:p>
          <a:p>
            <a:pPr marL="0" indent="0">
              <a:buNone/>
            </a:pPr>
            <a:r>
              <a:rPr lang="pt-PT" sz="2000" u="sng" dirty="0"/>
              <a:t>Measures Instituted</a:t>
            </a:r>
          </a:p>
          <a:p>
            <a:r>
              <a:rPr lang="pt-PT" sz="2000" dirty="0"/>
              <a:t>Intensive pre-discharge counseling</a:t>
            </a:r>
          </a:p>
          <a:p>
            <a:r>
              <a:rPr lang="pt-PT" sz="2000" dirty="0"/>
              <a:t>Weekly calls between counselors at hospital and ambulatory center</a:t>
            </a:r>
          </a:p>
          <a:p>
            <a:r>
              <a:rPr lang="pt-PT" sz="2000" dirty="0"/>
              <a:t>Patient telephone calls at 2 and 12 weeks post-discharge</a:t>
            </a:r>
          </a:p>
        </p:txBody>
      </p:sp>
    </p:spTree>
    <p:extLst>
      <p:ext uri="{BB962C8B-B14F-4D97-AF65-F5344CB8AC3E}">
        <p14:creationId xmlns:p14="http://schemas.microsoft.com/office/powerpoint/2010/main" val="26503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Prevalence, characteristics and outcomes of patients with </a:t>
            </a:r>
            <a:r>
              <a:rPr lang="en-US" dirty="0" err="1"/>
              <a:t>Cryptococcal</a:t>
            </a:r>
            <a:r>
              <a:rPr lang="en-US" dirty="0"/>
              <a:t> Meningitis in Maputo, Mozambique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407357"/>
          </a:xfrm>
        </p:spPr>
        <p:txBody>
          <a:bodyPr/>
          <a:lstStyle/>
          <a:p>
            <a:r>
              <a:rPr lang="en-US" dirty="0"/>
              <a:t>Ana Gabriela Gutierrez Zamudio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99" y="3497814"/>
            <a:ext cx="200083" cy="200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9060" y="3471947"/>
            <a:ext cx="800668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MSFsci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85900" y="3875810"/>
            <a:ext cx="6400800" cy="4073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15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8014E1F-B1CF-4BE9-AF6E-7960FD6B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8" y="3710394"/>
            <a:ext cx="17605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0E1F380C-C06F-4438-ACB2-84529AC11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262" y="3551832"/>
            <a:ext cx="847322" cy="8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784091-E80D-46F2-BA2B-139F5E55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68637"/>
            <a:ext cx="6400800" cy="1103935"/>
          </a:xfrm>
        </p:spPr>
        <p:txBody>
          <a:bodyPr>
            <a:normAutofit/>
          </a:bodyPr>
          <a:lstStyle/>
          <a:p>
            <a:r>
              <a:rPr lang="en-IE" sz="2400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32489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229600" cy="857250"/>
          </a:xfrm>
        </p:spPr>
        <p:txBody>
          <a:bodyPr/>
          <a:lstStyle/>
          <a:p>
            <a:r>
              <a:rPr lang="fr-CH" dirty="0"/>
              <a:t>HIV and AIDS in Mozambique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172"/>
            <a:ext cx="8229600" cy="339447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2,100,000 PLWH (13.2%) in Mozambique (2016)</a:t>
            </a:r>
            <a:endParaRPr lang="en-US" sz="2500" baseline="30000" dirty="0"/>
          </a:p>
          <a:p>
            <a:pPr lvl="1"/>
            <a:r>
              <a:rPr lang="en-US" sz="3000" dirty="0"/>
              <a:t>Eighth-highest prevalence in the world</a:t>
            </a:r>
          </a:p>
          <a:p>
            <a:pPr lvl="1"/>
            <a:r>
              <a:rPr lang="en-US" sz="3300" dirty="0"/>
              <a:t>Higher prevalence in Maputo (~17%)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130,000 new HIV infections/year</a:t>
            </a:r>
          </a:p>
          <a:p>
            <a:pPr lvl="1"/>
            <a:endParaRPr lang="en-US" sz="3300" dirty="0"/>
          </a:p>
          <a:p>
            <a:r>
              <a:rPr lang="en-US" sz="3600" dirty="0"/>
              <a:t>Only 55% of PLWH </a:t>
            </a:r>
            <a:r>
              <a:rPr lang="en-US" sz="3600" dirty="0">
                <a:solidFill>
                  <a:schemeClr val="tx1"/>
                </a:solidFill>
              </a:rPr>
              <a:t>are </a:t>
            </a:r>
            <a:r>
              <a:rPr lang="en-US" sz="3600" dirty="0"/>
              <a:t>receiving ART</a:t>
            </a:r>
          </a:p>
          <a:p>
            <a:pPr lvl="1"/>
            <a:r>
              <a:rPr lang="en-US" sz="3300" dirty="0"/>
              <a:t>62,000 AIDS-related deaths/year </a:t>
            </a:r>
          </a:p>
          <a:p>
            <a:pPr lvl="1"/>
            <a:endParaRPr lang="en-US" sz="3600" dirty="0"/>
          </a:p>
          <a:p>
            <a:r>
              <a:rPr lang="en-US" sz="3600" dirty="0"/>
              <a:t>MoH Goals: expand treatment coverage to 81% of adults and 67% of children by 2020</a:t>
            </a:r>
          </a:p>
          <a:p>
            <a:pPr lvl="1"/>
            <a:r>
              <a:rPr lang="fr-FR" sz="3300" dirty="0" err="1"/>
              <a:t>Already</a:t>
            </a:r>
            <a:r>
              <a:rPr lang="fr-FR" sz="3300" dirty="0"/>
              <a:t>: </a:t>
            </a:r>
            <a:r>
              <a:rPr lang="fr-FR" sz="3300" dirty="0" err="1"/>
              <a:t>decrease</a:t>
            </a:r>
            <a:r>
              <a:rPr lang="fr-FR" sz="3300" dirty="0"/>
              <a:t> of new infection and AIDS-</a:t>
            </a:r>
            <a:r>
              <a:rPr lang="fr-FR" sz="3300" dirty="0" err="1"/>
              <a:t>related</a:t>
            </a:r>
            <a:r>
              <a:rPr lang="fr-FR" sz="3300" dirty="0"/>
              <a:t> </a:t>
            </a:r>
            <a:r>
              <a:rPr lang="fr-FR" sz="3300" dirty="0" err="1"/>
              <a:t>deaths</a:t>
            </a:r>
            <a:r>
              <a:rPr lang="fr-FR" sz="3300" dirty="0"/>
              <a:t> </a:t>
            </a:r>
            <a:r>
              <a:rPr lang="fr-FR" sz="3300" dirty="0" err="1"/>
              <a:t>between</a:t>
            </a:r>
            <a:r>
              <a:rPr lang="fr-FR" sz="3300" dirty="0"/>
              <a:t> 2010-2016 of 24% and 46%, </a:t>
            </a:r>
            <a:r>
              <a:rPr lang="fr-FR" sz="3300" dirty="0" err="1"/>
              <a:t>respectively</a:t>
            </a:r>
            <a:r>
              <a:rPr lang="fr-FR" sz="3300" dirty="0"/>
              <a:t> 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6609806" y="4373643"/>
            <a:ext cx="2534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Global AIDS monitoring, UNAIDS; 2018 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5529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481"/>
            <a:ext cx="8229600" cy="857250"/>
          </a:xfrm>
        </p:spPr>
        <p:txBody>
          <a:bodyPr/>
          <a:lstStyle/>
          <a:p>
            <a:r>
              <a:rPr lang="fr-CH" dirty="0"/>
              <a:t>Advanced HIV </a:t>
            </a:r>
            <a:r>
              <a:rPr lang="fr-CH" dirty="0" err="1"/>
              <a:t>Disease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708155"/>
            <a:ext cx="8510337" cy="1664069"/>
          </a:xfrm>
        </p:spPr>
        <p:txBody>
          <a:bodyPr>
            <a:normAutofit/>
          </a:bodyPr>
          <a:lstStyle/>
          <a:p>
            <a:r>
              <a:rPr lang="en-AU" sz="2000" dirty="0"/>
              <a:t>Worldwide, up to half of people beginning HIV treatment have advanced disease (cd4 &lt; 200 or WHO Stage 3/4)</a:t>
            </a:r>
          </a:p>
          <a:p>
            <a:r>
              <a:rPr lang="en-AU" sz="2000" dirty="0"/>
              <a:t>In South Africa and DRC, 65% and 78% of hospitalized patients with advanced HIV disease were treatment-experienced.</a:t>
            </a:r>
            <a:r>
              <a:rPr lang="en-AU" sz="2000" baseline="30000" dirty="0"/>
              <a:t>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367" y="2349445"/>
            <a:ext cx="7772405" cy="3470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H" sz="2300" dirty="0" err="1"/>
              <a:t>Cryptococcal</a:t>
            </a:r>
            <a:r>
              <a:rPr lang="fr-CH" sz="2300" dirty="0"/>
              <a:t> </a:t>
            </a:r>
            <a:r>
              <a:rPr lang="fr-CH" sz="2300" dirty="0" err="1"/>
              <a:t>Meningitis</a:t>
            </a:r>
            <a:endParaRPr lang="en-AU" sz="2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0588" y="2530929"/>
            <a:ext cx="8776565" cy="161421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AU" sz="2000" dirty="0"/>
          </a:p>
          <a:p>
            <a:pPr marL="257175" lvl="1" indent="-257175">
              <a:lnSpc>
                <a:spcPct val="90000"/>
              </a:lnSpc>
              <a:buFont typeface="Arial"/>
              <a:buChar char="•"/>
            </a:pPr>
            <a:r>
              <a:rPr lang="en-AU" sz="2200" dirty="0"/>
              <a:t>Estimated 220,000 cases of cryptococcal meningitis (CCM) occurring worldwide each year.</a:t>
            </a:r>
            <a:r>
              <a:rPr lang="en-AU" sz="2200" baseline="30000" dirty="0"/>
              <a:t>2</a:t>
            </a:r>
            <a:endParaRPr lang="en-AU" sz="1500" baseline="30000" dirty="0"/>
          </a:p>
          <a:p>
            <a:pPr>
              <a:lnSpc>
                <a:spcPct val="90000"/>
              </a:lnSpc>
            </a:pPr>
            <a:r>
              <a:rPr lang="en-AU" sz="2200" dirty="0"/>
              <a:t>15% of all AIDS-related deaths globally</a:t>
            </a:r>
          </a:p>
          <a:p>
            <a:pPr>
              <a:lnSpc>
                <a:spcPct val="90000"/>
              </a:lnSpc>
            </a:pPr>
            <a:r>
              <a:rPr lang="en-AU" sz="2200" dirty="0"/>
              <a:t>No </a:t>
            </a:r>
            <a:r>
              <a:rPr lang="en-AU" sz="2200" dirty="0">
                <a:solidFill>
                  <a:schemeClr val="tx1"/>
                </a:solidFill>
              </a:rPr>
              <a:t>p</a:t>
            </a:r>
            <a:r>
              <a:rPr lang="en-AU" sz="2200" dirty="0"/>
              <a:t>ublished data from Mozambique </a:t>
            </a:r>
          </a:p>
          <a:p>
            <a:pPr marL="342900" lvl="1" indent="0">
              <a:buFont typeface="Arial"/>
              <a:buNone/>
            </a:pPr>
            <a:endParaRPr lang="en-A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-68580" y="4250679"/>
            <a:ext cx="902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pt-PT" sz="900" baseline="30000" dirty="0"/>
              <a:t>1</a:t>
            </a:r>
            <a:r>
              <a:rPr lang="pt-PT" sz="900" dirty="0"/>
              <a:t>Ousley et al, Clin Infect Dis. 2018 Mar 4;66</a:t>
            </a:r>
          </a:p>
          <a:p>
            <a:pPr algn="just" defTabSz="914400">
              <a:defRPr/>
            </a:pPr>
            <a:r>
              <a:rPr lang="pt-PT" sz="900" baseline="30000" dirty="0"/>
              <a:t>2</a:t>
            </a:r>
            <a:r>
              <a:rPr lang="pt-PT" sz="900" dirty="0"/>
              <a:t>Rajasingham et al, Lancet Infect Dis. 2017 Aug; 17 (8). 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68068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76" y="711366"/>
            <a:ext cx="8532164" cy="3882234"/>
          </a:xfrm>
        </p:spPr>
        <p:txBody>
          <a:bodyPr>
            <a:noAutofit/>
          </a:bodyPr>
          <a:lstStyle/>
          <a:p>
            <a:r>
              <a:rPr lang="en-AU" sz="2000" dirty="0"/>
              <a:t>HIV/TB/Viral Hepatitis </a:t>
            </a:r>
            <a:r>
              <a:rPr lang="en-AU" sz="2000" dirty="0">
                <a:solidFill>
                  <a:schemeClr val="tx1"/>
                </a:solidFill>
              </a:rPr>
              <a:t>project</a:t>
            </a:r>
            <a:r>
              <a:rPr lang="en-AU" sz="2000" dirty="0">
                <a:solidFill>
                  <a:srgbClr val="0070C0"/>
                </a:solidFill>
              </a:rPr>
              <a:t> </a:t>
            </a:r>
            <a:r>
              <a:rPr lang="en-AU" sz="2000" dirty="0"/>
              <a:t>since 2001 in collaboration with MoH</a:t>
            </a:r>
          </a:p>
          <a:p>
            <a:pPr lvl="1"/>
            <a:r>
              <a:rPr lang="en-AU" sz="2000" dirty="0"/>
              <a:t>Advanced HIV Disease ambulatory/primary care referral centre of Alto </a:t>
            </a:r>
            <a:r>
              <a:rPr lang="en-AU" sz="2000" dirty="0" err="1"/>
              <a:t>Maé</a:t>
            </a:r>
            <a:r>
              <a:rPr lang="en-AU" sz="2000" dirty="0"/>
              <a:t> (“CRAM”)</a:t>
            </a:r>
          </a:p>
          <a:p>
            <a:pPr marL="342900" lvl="1" indent="0">
              <a:buNone/>
            </a:pPr>
            <a:endParaRPr lang="en-AU" sz="800" dirty="0"/>
          </a:p>
          <a:p>
            <a:pPr marL="344488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MOH + MSF “Rapid Assessment” in the emergency service at District Hospital Jose </a:t>
            </a:r>
            <a:r>
              <a:rPr lang="en-AU" sz="2000" dirty="0" err="1"/>
              <a:t>Macamo</a:t>
            </a:r>
            <a:r>
              <a:rPr lang="en-AU" sz="2000" dirty="0"/>
              <a:t>, Maputo, since March 2018</a:t>
            </a:r>
          </a:p>
          <a:p>
            <a:pPr marL="644525" lvl="2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HIV testing &amp; counselling  </a:t>
            </a:r>
          </a:p>
          <a:p>
            <a:pPr marL="644525" lvl="2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If HIV-positive: risk assessment  (</a:t>
            </a:r>
            <a:r>
              <a:rPr lang="en-AU" sz="1800" dirty="0">
                <a:solidFill>
                  <a:schemeClr val="tx1"/>
                </a:solidFill>
              </a:rPr>
              <a:t>CD4 &lt;200 or abnormal vital signs/mentation)</a:t>
            </a:r>
          </a:p>
          <a:p>
            <a:pPr marL="1330325" lvl="4" indent="-34290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/>
                </a:solidFill>
              </a:rPr>
              <a:t>Point-of-care testing for opportunistic infections (</a:t>
            </a:r>
            <a:r>
              <a:rPr lang="en-AU" sz="1800" dirty="0" err="1">
                <a:solidFill>
                  <a:schemeClr val="tx1"/>
                </a:solidFill>
              </a:rPr>
              <a:t>CrAg</a:t>
            </a:r>
            <a:r>
              <a:rPr lang="en-AU" sz="1800" dirty="0">
                <a:solidFill>
                  <a:schemeClr val="tx1"/>
                </a:solidFill>
              </a:rPr>
              <a:t>, </a:t>
            </a:r>
            <a:r>
              <a:rPr lang="en-AU" sz="1800" dirty="0" err="1">
                <a:solidFill>
                  <a:schemeClr val="tx1"/>
                </a:solidFill>
              </a:rPr>
              <a:t>TBLAm</a:t>
            </a:r>
            <a:r>
              <a:rPr lang="en-AU" sz="1800" dirty="0">
                <a:solidFill>
                  <a:schemeClr val="tx1"/>
                </a:solidFill>
              </a:rPr>
              <a:t>)</a:t>
            </a:r>
          </a:p>
          <a:p>
            <a:pPr marL="1673225" lvl="5" indent="-342900">
              <a:buFont typeface="Arial" panose="020B0604020202020204" pitchFamily="34" charset="0"/>
              <a:buChar char="•"/>
            </a:pPr>
            <a:r>
              <a:rPr lang="en-AU" sz="1800" dirty="0">
                <a:latin typeface="Franklin Gothic Book" panose="020B0503020102020204" pitchFamily="34" charset="0"/>
              </a:rPr>
              <a:t>Diagnosis of OIs (GeneXpert©, USG FASH, indirect ophthalmoscopy)</a:t>
            </a:r>
          </a:p>
          <a:p>
            <a:pPr marL="1673225" lvl="5" indent="-342900">
              <a:buFont typeface="Arial" panose="020B0604020202020204" pitchFamily="34" charset="0"/>
              <a:buChar char="•"/>
            </a:pPr>
            <a:r>
              <a:rPr lang="en-AU" sz="1800" dirty="0">
                <a:latin typeface="Franklin Gothic Book" panose="020B0503020102020204" pitchFamily="34" charset="0"/>
              </a:rPr>
              <a:t>Early treatment for OIs and management of complications</a:t>
            </a:r>
          </a:p>
          <a:p>
            <a:pPr marL="1330325" lvl="4" indent="-342900">
              <a:buFont typeface="Arial" panose="020B0604020202020204" pitchFamily="34" charset="0"/>
              <a:buChar char="•"/>
            </a:pPr>
            <a:r>
              <a:rPr lang="en-AU" sz="1800" dirty="0">
                <a:latin typeface="Franklin Gothic Book" panose="020B0503020102020204" pitchFamily="34" charset="0"/>
              </a:rPr>
              <a:t>Early detection of ART </a:t>
            </a:r>
            <a:r>
              <a:rPr lang="en-AU" sz="1800" dirty="0"/>
              <a:t>f</a:t>
            </a:r>
            <a:r>
              <a:rPr lang="en-AU" sz="1800" dirty="0">
                <a:latin typeface="Franklin Gothic Book" panose="020B0503020102020204" pitchFamily="34" charset="0"/>
              </a:rPr>
              <a:t>ailure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477" y="-96947"/>
            <a:ext cx="8229600" cy="857250"/>
          </a:xfrm>
        </p:spPr>
        <p:txBody>
          <a:bodyPr/>
          <a:lstStyle/>
          <a:p>
            <a:r>
              <a:rPr lang="fr-CH" dirty="0"/>
              <a:t>MSF in Mozambique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50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7" y="-13950"/>
            <a:ext cx="8229600" cy="857250"/>
          </a:xfrm>
        </p:spPr>
        <p:txBody>
          <a:bodyPr/>
          <a:lstStyle/>
          <a:p>
            <a:r>
              <a:rPr lang="fr-CH" dirty="0" err="1"/>
              <a:t>Methodology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3312000"/>
            <a:ext cx="8527473" cy="89448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H" sz="2000" dirty="0" err="1"/>
              <a:t>Retrospective</a:t>
            </a:r>
            <a:r>
              <a:rPr lang="fr-CH" sz="2000" dirty="0"/>
              <a:t> </a:t>
            </a:r>
            <a:r>
              <a:rPr lang="fr-CH" sz="2000" dirty="0" err="1"/>
              <a:t>analysis</a:t>
            </a:r>
            <a:r>
              <a:rPr lang="fr-CH" sz="2000" dirty="0"/>
              <a:t> of routine </a:t>
            </a:r>
            <a:r>
              <a:rPr lang="fr-CH" sz="2000" dirty="0" err="1"/>
              <a:t>clinical</a:t>
            </a:r>
            <a:r>
              <a:rPr lang="fr-CH" sz="2000" dirty="0"/>
              <a:t> data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/>
                </a:solidFill>
              </a:rPr>
              <a:t>Patients </a:t>
            </a:r>
            <a:r>
              <a:rPr lang="fr-CH" sz="2000" dirty="0" err="1">
                <a:solidFill>
                  <a:schemeClr val="tx1"/>
                </a:solidFill>
              </a:rPr>
              <a:t>screened</a:t>
            </a:r>
            <a:r>
              <a:rPr lang="fr-CH" sz="2000" dirty="0">
                <a:solidFill>
                  <a:schemeClr val="tx1"/>
                </a:solidFill>
              </a:rPr>
              <a:t> for CCM </a:t>
            </a:r>
            <a:r>
              <a:rPr lang="fr-CH" sz="2000" dirty="0" err="1">
                <a:solidFill>
                  <a:schemeClr val="tx1"/>
                </a:solidFill>
              </a:rPr>
              <a:t>between</a:t>
            </a:r>
            <a:r>
              <a:rPr lang="fr-CH" sz="2000" dirty="0">
                <a:solidFill>
                  <a:schemeClr val="tx1"/>
                </a:solidFill>
              </a:rPr>
              <a:t> </a:t>
            </a:r>
            <a:r>
              <a:rPr lang="fr-CH" sz="2000" dirty="0"/>
              <a:t>March 2018 - March 2019</a:t>
            </a:r>
          </a:p>
          <a:p>
            <a:pPr>
              <a:buFont typeface="Arial" panose="020B0604020202020204" pitchFamily="34" charset="0"/>
              <a:buChar char="•"/>
            </a:pPr>
            <a:endParaRPr lang="fr-CH" sz="2000" dirty="0"/>
          </a:p>
          <a:p>
            <a:endParaRPr lang="fr-CH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965147" y="1312987"/>
            <a:ext cx="7054355" cy="1677229"/>
            <a:chOff x="745222" y="1140187"/>
            <a:chExt cx="7054355" cy="1677229"/>
          </a:xfrm>
        </p:grpSpPr>
        <p:sp>
          <p:nvSpPr>
            <p:cNvPr id="20" name="Rounded Rectangle 19"/>
            <p:cNvSpPr/>
            <p:nvPr/>
          </p:nvSpPr>
          <p:spPr>
            <a:xfrm>
              <a:off x="745222" y="1147300"/>
              <a:ext cx="1175404" cy="16701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9180" y="2290746"/>
              <a:ext cx="9995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b="1" dirty="0">
                  <a:latin typeface="Franklin Gothic Book" panose="020B0503020102020204" pitchFamily="34" charset="0"/>
                </a:rPr>
                <a:t>CD4</a:t>
              </a:r>
              <a:endParaRPr lang="en-AU" sz="105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046562" y="1147300"/>
              <a:ext cx="1175404" cy="16701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47901" y="1140187"/>
              <a:ext cx="1175404" cy="16701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25318" y="2290745"/>
              <a:ext cx="9995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b="1" dirty="0" err="1">
                  <a:latin typeface="Franklin Gothic Book" panose="020B0503020102020204" pitchFamily="34" charset="0"/>
                </a:rPr>
                <a:t>Serum</a:t>
              </a:r>
              <a:r>
                <a:rPr lang="fr-CH" sz="1050" b="1" dirty="0">
                  <a:latin typeface="Franklin Gothic Book" panose="020B0503020102020204" pitchFamily="34" charset="0"/>
                </a:rPr>
                <a:t> </a:t>
              </a:r>
              <a:r>
                <a:rPr lang="fr-CH" sz="1050" b="1" dirty="0" err="1">
                  <a:latin typeface="Franklin Gothic Book" panose="020B0503020102020204" pitchFamily="34" charset="0"/>
                </a:rPr>
                <a:t>CrAg</a:t>
              </a:r>
              <a:r>
                <a:rPr lang="fr-CH" sz="1050" b="1" dirty="0">
                  <a:latin typeface="Franklin Gothic Book" panose="020B0503020102020204" pitchFamily="34" charset="0"/>
                </a:rPr>
                <a:t> </a:t>
              </a:r>
              <a:endParaRPr lang="en-AU" sz="105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35849" y="2290744"/>
              <a:ext cx="9995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b="1" dirty="0">
                  <a:latin typeface="Franklin Gothic Book" panose="020B0503020102020204" pitchFamily="34" charset="0"/>
                </a:rPr>
                <a:t>CSF </a:t>
              </a:r>
              <a:r>
                <a:rPr lang="fr-CH" sz="1050" b="1" dirty="0" err="1">
                  <a:latin typeface="Franklin Gothic Book" panose="020B0503020102020204" pitchFamily="34" charset="0"/>
                </a:rPr>
                <a:t>CrAg</a:t>
              </a:r>
              <a:endParaRPr lang="en-AU" sz="1050" dirty="0">
                <a:latin typeface="Franklin Gothic Book" panose="020B05030201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82043" y="1221633"/>
              <a:ext cx="904440" cy="862559"/>
              <a:chOff x="7151634" y="2686518"/>
              <a:chExt cx="1569239" cy="156923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247754" y="2744268"/>
                <a:ext cx="1428845" cy="1428845"/>
                <a:chOff x="7247754" y="2744268"/>
                <a:chExt cx="1428845" cy="1428845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PencilGrayscale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7754" y="2744268"/>
                  <a:ext cx="1428845" cy="1428845"/>
                </a:xfrm>
                <a:prstGeom prst="ellipse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encilGrayscale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3235" y="2844324"/>
                  <a:ext cx="1322814" cy="1322815"/>
                </a:xfrm>
                <a:prstGeom prst="rect">
                  <a:avLst/>
                </a:prstGeom>
              </p:spPr>
            </p:pic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1634" y="2686518"/>
                <a:ext cx="1569239" cy="1569237"/>
              </a:xfrm>
              <a:prstGeom prst="donut">
                <a:avLst>
                  <a:gd name="adj" fmla="val 14869"/>
                </a:avLst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Grayscale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84" y="1312924"/>
              <a:ext cx="769911" cy="771269"/>
            </a:xfrm>
            <a:prstGeom prst="ellipse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95" y="1266029"/>
              <a:ext cx="862889" cy="864410"/>
            </a:xfrm>
            <a:prstGeom prst="donut">
              <a:avLst>
                <a:gd name="adj" fmla="val 14869"/>
              </a:avLst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3491685" y="1247641"/>
              <a:ext cx="887833" cy="848572"/>
              <a:chOff x="7237861" y="2709438"/>
              <a:chExt cx="1522940" cy="1453033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encilGrayscale/>
                        </a14:imgEffect>
                        <a14:imgEffect>
                          <a14:colorTemperature colorTemp="4700"/>
                        </a14:imgEffect>
                        <a14:imgEffect>
                          <a14:saturation sat="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974" r="39451" b="8573"/>
              <a:stretch/>
            </p:blipFill>
            <p:spPr>
              <a:xfrm>
                <a:off x="7249878" y="2738610"/>
                <a:ext cx="1510923" cy="1383724"/>
              </a:xfrm>
              <a:prstGeom prst="ellipse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7861" y="2709438"/>
                <a:ext cx="1521788" cy="1453033"/>
              </a:xfrm>
              <a:prstGeom prst="donut">
                <a:avLst>
                  <a:gd name="adj" fmla="val 14869"/>
                </a:avLst>
              </a:prstGeom>
            </p:spPr>
          </p:pic>
        </p:grpSp>
        <p:sp>
          <p:nvSpPr>
            <p:cNvPr id="30" name="Right Arrow 29"/>
            <p:cNvSpPr/>
            <p:nvPr/>
          </p:nvSpPr>
          <p:spPr>
            <a:xfrm>
              <a:off x="1818622" y="2104356"/>
              <a:ext cx="308029" cy="28202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156709" y="2104356"/>
              <a:ext cx="308029" cy="28202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39680" y="1140187"/>
              <a:ext cx="1175404" cy="16701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428534" y="2104357"/>
              <a:ext cx="308029" cy="28202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5857" y="2222457"/>
              <a:ext cx="130287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/>
              </a:lvl1pPr>
            </a:lstStyle>
            <a:p>
              <a:pPr marL="0" lvl="1" algn="ctr"/>
              <a:r>
                <a:rPr lang="en-AU" sz="1050" b="1" dirty="0">
                  <a:latin typeface="Franklin Gothic Book" panose="020B0503020102020204" pitchFamily="34" charset="0"/>
                </a:rPr>
                <a:t>Treatment</a:t>
              </a:r>
              <a:br>
                <a:rPr lang="en-AU" sz="1050" b="1" dirty="0">
                  <a:latin typeface="Franklin Gothic Book" panose="020B0503020102020204" pitchFamily="34" charset="0"/>
                </a:rPr>
              </a:br>
              <a:r>
                <a:rPr lang="en-AU" sz="900" b="1" dirty="0">
                  <a:latin typeface="Franklin Gothic Book" panose="020B0503020102020204" pitchFamily="34" charset="0"/>
                </a:rPr>
                <a:t>7 days L-AMB + </a:t>
              </a:r>
              <a:r>
                <a:rPr lang="en-AU" sz="900" b="1" dirty="0" err="1">
                  <a:latin typeface="Franklin Gothic Book" panose="020B0503020102020204" pitchFamily="34" charset="0"/>
                </a:rPr>
                <a:t>Flucytosine</a:t>
              </a:r>
              <a:endParaRPr lang="en-AU" sz="1050" b="1" dirty="0">
                <a:latin typeface="Franklin Gothic Book" panose="020B050302010202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780824" y="1211894"/>
              <a:ext cx="893114" cy="894688"/>
              <a:chOff x="4914736" y="1009962"/>
              <a:chExt cx="876369" cy="83298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3536" y="1040450"/>
                <a:ext cx="823664" cy="770087"/>
              </a:xfrm>
              <a:prstGeom prst="ellipse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encilGrayscale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4736" y="1009962"/>
                <a:ext cx="876369" cy="832987"/>
              </a:xfrm>
              <a:prstGeom prst="donut">
                <a:avLst>
                  <a:gd name="adj" fmla="val 14869"/>
                </a:avLst>
              </a:prstGeom>
            </p:spPr>
          </p:pic>
        </p:grpSp>
        <p:sp>
          <p:nvSpPr>
            <p:cNvPr id="7" name="Right Arrow 6"/>
            <p:cNvSpPr/>
            <p:nvPr/>
          </p:nvSpPr>
          <p:spPr>
            <a:xfrm>
              <a:off x="5734718" y="2111469"/>
              <a:ext cx="308029" cy="28202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624173" y="1147300"/>
              <a:ext cx="1175404" cy="1670116"/>
              <a:chOff x="6969773" y="1154703"/>
              <a:chExt cx="1175404" cy="167011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969773" y="1154703"/>
                <a:ext cx="1175404" cy="16701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32728" y="1206366"/>
                <a:ext cx="895673" cy="897251"/>
                <a:chOff x="8776326" y="2083182"/>
                <a:chExt cx="1209054" cy="131240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artisticPencilGrayscale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6326" y="2179301"/>
                  <a:ext cx="1146716" cy="1146717"/>
                </a:xfrm>
                <a:prstGeom prst="ellipse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PencilGrayscale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6326" y="2083182"/>
                  <a:ext cx="1209054" cy="1312400"/>
                </a:xfrm>
                <a:prstGeom prst="donut">
                  <a:avLst>
                    <a:gd name="adj" fmla="val 14869"/>
                  </a:avLst>
                </a:prstGeom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6969773" y="2229860"/>
                <a:ext cx="115578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b="1" dirty="0" err="1">
                    <a:latin typeface="Franklin Gothic Book" panose="020B0503020102020204" pitchFamily="34" charset="0"/>
                  </a:rPr>
                  <a:t>Ambulatory</a:t>
                </a:r>
                <a:r>
                  <a:rPr lang="fr-CH" sz="900" b="1" dirty="0">
                    <a:latin typeface="Franklin Gothic Book" panose="020B0503020102020204" pitchFamily="34" charset="0"/>
                  </a:rPr>
                  <a:t> Care</a:t>
                </a:r>
                <a:br>
                  <a:rPr lang="fr-CH" sz="900" b="1" dirty="0">
                    <a:latin typeface="Franklin Gothic Book" panose="020B0503020102020204" pitchFamily="34" charset="0"/>
                  </a:rPr>
                </a:br>
                <a:r>
                  <a:rPr lang="fr-CH" sz="900" b="1" dirty="0">
                    <a:latin typeface="Franklin Gothic Book" panose="020B0503020102020204" pitchFamily="34" charset="0"/>
                  </a:rPr>
                  <a:t>CRAM</a:t>
                </a:r>
              </a:p>
              <a:p>
                <a:pPr algn="ctr"/>
                <a:r>
                  <a:rPr lang="fr-CH" sz="900" b="1" dirty="0">
                    <a:latin typeface="Franklin Gothic Book" panose="020B0503020102020204" pitchFamily="34" charset="0"/>
                  </a:rPr>
                  <a:t>12 </a:t>
                </a:r>
                <a:r>
                  <a:rPr lang="fr-CH" sz="900" b="1" dirty="0" err="1">
                    <a:latin typeface="Franklin Gothic Book" panose="020B0503020102020204" pitchFamily="34" charset="0"/>
                  </a:rPr>
                  <a:t>weeks</a:t>
                </a:r>
                <a:r>
                  <a:rPr lang="fr-CH" sz="900" b="1" dirty="0">
                    <a:latin typeface="Franklin Gothic Book" panose="020B0503020102020204" pitchFamily="34" charset="0"/>
                  </a:rPr>
                  <a:t> </a:t>
                </a:r>
                <a:r>
                  <a:rPr lang="fr-CH" sz="900" b="1" dirty="0" err="1">
                    <a:latin typeface="Franklin Gothic Book" panose="020B0503020102020204" pitchFamily="34" charset="0"/>
                  </a:rPr>
                  <a:t>outcomes</a:t>
                </a:r>
                <a:endParaRPr lang="en-AU" sz="900" dirty="0">
                  <a:latin typeface="Franklin Gothic Book" panose="020B0503020102020204" pitchFamily="34" charset="0"/>
                </a:endParaRPr>
              </a:p>
            </p:txBody>
          </p:sp>
        </p:grpSp>
      </p:grpSp>
      <p:sp>
        <p:nvSpPr>
          <p:cNvPr id="38" name="Rounded Rectangle 37"/>
          <p:cNvSpPr/>
          <p:nvPr/>
        </p:nvSpPr>
        <p:spPr>
          <a:xfrm>
            <a:off x="232498" y="838640"/>
            <a:ext cx="8051693" cy="340519"/>
          </a:xfrm>
          <a:prstGeom prst="round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Cascade of Care for Dx and Tx of CCM, Hospital Jose Macamo, Maputo, Mozambique  2018-2019</a:t>
            </a:r>
            <a:endParaRPr lang="pt-PT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0560" y="558055"/>
            <a:ext cx="8305800" cy="422878"/>
          </a:xfrm>
        </p:spPr>
        <p:txBody>
          <a:bodyPr>
            <a:noAutofit/>
          </a:bodyPr>
          <a:lstStyle/>
          <a:p>
            <a:r>
              <a:rPr lang="fr-CH" sz="1200" b="0" dirty="0" err="1">
                <a:solidFill>
                  <a:schemeClr val="tx1"/>
                </a:solidFill>
              </a:rPr>
              <a:t>Cryptococcal</a:t>
            </a:r>
            <a:r>
              <a:rPr lang="fr-CH" sz="1200" b="0" dirty="0">
                <a:solidFill>
                  <a:schemeClr val="tx1"/>
                </a:solidFill>
              </a:rPr>
              <a:t> </a:t>
            </a:r>
            <a:r>
              <a:rPr lang="fr-CH" sz="1200" b="0" dirty="0" err="1">
                <a:solidFill>
                  <a:schemeClr val="tx1"/>
                </a:solidFill>
              </a:rPr>
              <a:t>Meningitis</a:t>
            </a:r>
            <a:r>
              <a:rPr lang="fr-CH" sz="1200" b="0" dirty="0">
                <a:solidFill>
                  <a:schemeClr val="tx1"/>
                </a:solidFill>
              </a:rPr>
              <a:t> Cascade of Care, </a:t>
            </a:r>
            <a:r>
              <a:rPr lang="fr-CH" sz="1200" b="0" dirty="0" err="1">
                <a:solidFill>
                  <a:schemeClr val="tx1"/>
                </a:solidFill>
              </a:rPr>
              <a:t>Hospital</a:t>
            </a:r>
            <a:r>
              <a:rPr lang="fr-CH" sz="1200" b="0" dirty="0">
                <a:solidFill>
                  <a:schemeClr val="tx1"/>
                </a:solidFill>
              </a:rPr>
              <a:t> Jose </a:t>
            </a:r>
            <a:r>
              <a:rPr lang="fr-CH" sz="1200" b="0" dirty="0" err="1">
                <a:solidFill>
                  <a:schemeClr val="tx1"/>
                </a:solidFill>
              </a:rPr>
              <a:t>Macamo</a:t>
            </a:r>
            <a:r>
              <a:rPr lang="fr-CH" sz="1200" b="0" dirty="0">
                <a:solidFill>
                  <a:schemeClr val="tx1"/>
                </a:solidFill>
              </a:rPr>
              <a:t>, Maputo, Mozambique 2018-2019</a:t>
            </a:r>
            <a:endParaRPr lang="pt-PT" sz="1200" b="0" dirty="0">
              <a:solidFill>
                <a:schemeClr val="tx1"/>
              </a:solidFill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34A41337-549C-45AD-A307-2C747D6C3139}"/>
              </a:ext>
            </a:extLst>
          </p:cNvPr>
          <p:cNvGrpSpPr/>
          <p:nvPr/>
        </p:nvGrpSpPr>
        <p:grpSpPr>
          <a:xfrm>
            <a:off x="-266297" y="1057145"/>
            <a:ext cx="3338536" cy="3403198"/>
            <a:chOff x="-266297" y="1057145"/>
            <a:chExt cx="3338536" cy="3403198"/>
          </a:xfrm>
        </p:grpSpPr>
        <p:sp>
          <p:nvSpPr>
            <p:cNvPr id="51" name="Rounded Rectangle 4"/>
            <p:cNvSpPr/>
            <p:nvPr/>
          </p:nvSpPr>
          <p:spPr>
            <a:xfrm>
              <a:off x="-266297" y="3936470"/>
              <a:ext cx="2693887" cy="52387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200" b="1" kern="1200" dirty="0">
                  <a:latin typeface="Franklin Gothic Book" panose="020B0503020102020204" pitchFamily="34" charset="0"/>
                </a:rPr>
                <a:t>*</a:t>
              </a:r>
              <a:r>
                <a:rPr lang="fr-CH" sz="1200" kern="1200" dirty="0" err="1">
                  <a:latin typeface="Franklin Gothic Book" panose="020B0503020102020204" pitchFamily="34" charset="0"/>
                </a:rPr>
                <a:t>Prevalence</a:t>
              </a:r>
              <a:r>
                <a:rPr lang="fr-CH" sz="1200" kern="1200" dirty="0">
                  <a:latin typeface="Franklin Gothic Book" panose="020B0503020102020204" pitchFamily="34" charset="0"/>
                </a:rPr>
                <a:t> of CCM </a:t>
              </a:r>
              <a:r>
                <a:rPr lang="fr-CH" sz="1200" kern="1200" dirty="0" err="1">
                  <a:latin typeface="Franklin Gothic Book" panose="020B0503020102020204" pitchFamily="34" charset="0"/>
                </a:rPr>
                <a:t>among</a:t>
              </a:r>
              <a:r>
                <a:rPr lang="fr-CH" sz="1200" kern="1200" dirty="0">
                  <a:latin typeface="Franklin Gothic Book" panose="020B0503020102020204" pitchFamily="34" charset="0"/>
                </a:rPr>
                <a:t> all </a:t>
              </a:r>
              <a:r>
                <a:rPr lang="fr-CH" sz="1200" kern="1200" dirty="0" err="1">
                  <a:latin typeface="Franklin Gothic Book" panose="020B0503020102020204" pitchFamily="34" charset="0"/>
                </a:rPr>
                <a:t>screened</a:t>
              </a:r>
              <a:r>
                <a:rPr lang="fr-CH" sz="1200" kern="1200" dirty="0">
                  <a:latin typeface="Franklin Gothic Book" panose="020B0503020102020204" pitchFamily="34" charset="0"/>
                </a:rPr>
                <a:t> patients = 5.3%</a:t>
              </a:r>
              <a:endParaRPr lang="pt-PT" sz="1200" kern="1200" dirty="0">
                <a:latin typeface="Franklin Gothic Book" panose="020B0503020102020204" pitchFamily="34" charset="0"/>
              </a:endParaRPr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692633205"/>
                </p:ext>
              </p:extLst>
            </p:nvPr>
          </p:nvGraphicFramePr>
          <p:xfrm>
            <a:off x="1354247" y="1057145"/>
            <a:ext cx="1717992" cy="2213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34" name="Title 1"/>
          <p:cNvSpPr txBox="1">
            <a:spLocks/>
          </p:cNvSpPr>
          <p:nvPr/>
        </p:nvSpPr>
        <p:spPr>
          <a:xfrm>
            <a:off x="403860" y="-99060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CH" dirty="0" err="1"/>
              <a:t>Results</a:t>
            </a:r>
            <a:endParaRPr lang="pt-PT" dirty="0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33CA18F-6681-4F0B-8BEE-8E83ABDB38BB}"/>
              </a:ext>
            </a:extLst>
          </p:cNvPr>
          <p:cNvGrpSpPr/>
          <p:nvPr/>
        </p:nvGrpSpPr>
        <p:grpSpPr>
          <a:xfrm>
            <a:off x="3096829" y="1912060"/>
            <a:ext cx="2369648" cy="2630992"/>
            <a:chOff x="3096829" y="1912060"/>
            <a:chExt cx="2369648" cy="2630992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72AB2CDC-AEE2-408C-91ED-369FF5871C44}"/>
                </a:ext>
              </a:extLst>
            </p:cNvPr>
            <p:cNvGrpSpPr/>
            <p:nvPr/>
          </p:nvGrpSpPr>
          <p:grpSpPr>
            <a:xfrm>
              <a:off x="3096829" y="1912060"/>
              <a:ext cx="2369648" cy="2630992"/>
              <a:chOff x="3096829" y="1912060"/>
              <a:chExt cx="2369648" cy="2630992"/>
            </a:xfrm>
          </p:grpSpPr>
          <p:grpSp>
            <p:nvGrpSpPr>
              <p:cNvPr id="8" name="Group 7"/>
              <p:cNvGrpSpPr/>
              <p:nvPr/>
            </p:nvGrpSpPr>
            <p:grpSpPr>
              <a:xfrm rot="16200000">
                <a:off x="3096829" y="2802737"/>
                <a:ext cx="351407" cy="351407"/>
                <a:chOff x="2756948" y="684033"/>
                <a:chExt cx="351407" cy="351407"/>
              </a:xfrm>
            </p:grpSpPr>
            <p:sp>
              <p:nvSpPr>
                <p:cNvPr id="9" name="Right Arrow 8"/>
                <p:cNvSpPr/>
                <p:nvPr/>
              </p:nvSpPr>
              <p:spPr>
                <a:xfrm rot="5400000">
                  <a:off x="2786232" y="654749"/>
                  <a:ext cx="292839" cy="35140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" name="Right Arrow 4"/>
                <p:cNvSpPr/>
                <p:nvPr/>
              </p:nvSpPr>
              <p:spPr>
                <a:xfrm>
                  <a:off x="2827228" y="830453"/>
                  <a:ext cx="210845" cy="20498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t-PT" sz="1100" kern="1200">
                    <a:latin typeface="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423D8792-9D97-47A3-8D41-D3549DB2B255}"/>
                  </a:ext>
                </a:extLst>
              </p:cNvPr>
              <p:cNvGrpSpPr/>
              <p:nvPr/>
            </p:nvGrpSpPr>
            <p:grpSpPr>
              <a:xfrm>
                <a:off x="3552425" y="1912060"/>
                <a:ext cx="1914052" cy="2630992"/>
                <a:chOff x="3552425" y="1912060"/>
                <a:chExt cx="1914052" cy="263099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694193" y="1912060"/>
                  <a:ext cx="1725314" cy="578378"/>
                  <a:chOff x="2162486" y="2343456"/>
                  <a:chExt cx="1540330" cy="729295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2162486" y="2343456"/>
                    <a:ext cx="1540330" cy="729295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3" name="Rounded Rectangle 4"/>
                  <p:cNvSpPr/>
                  <p:nvPr/>
                </p:nvSpPr>
                <p:spPr>
                  <a:xfrm>
                    <a:off x="2183846" y="2379703"/>
                    <a:ext cx="1497610" cy="67168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3340" tIns="53340" rIns="53340" bIns="53340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r-CH" sz="1350" dirty="0">
                        <a:latin typeface="Franklin Gothic Book" panose="020B0503020102020204" pitchFamily="34" charset="0"/>
                      </a:rPr>
                      <a:t>7 </a:t>
                    </a:r>
                    <a:r>
                      <a:rPr lang="fr-CH" sz="1350" dirty="0" err="1">
                        <a:latin typeface="Franklin Gothic Book" panose="020B0503020102020204" pitchFamily="34" charset="0"/>
                      </a:rPr>
                      <a:t>days</a:t>
                    </a:r>
                    <a:r>
                      <a:rPr lang="fr-CH" sz="1350" dirty="0">
                        <a:latin typeface="Franklin Gothic Book" panose="020B0503020102020204" pitchFamily="34" charset="0"/>
                      </a:rPr>
                      <a:t> of </a:t>
                    </a:r>
                    <a:r>
                      <a:rPr lang="fr-CH" sz="1350" dirty="0" err="1">
                        <a:latin typeface="Franklin Gothic Book" panose="020B0503020102020204" pitchFamily="34" charset="0"/>
                      </a:rPr>
                      <a:t>treatment</a:t>
                    </a:r>
                    <a:r>
                      <a:rPr lang="fr-CH" sz="1350" dirty="0">
                        <a:latin typeface="Franklin Gothic Book" panose="020B0503020102020204" pitchFamily="34" charset="0"/>
                      </a:rPr>
                      <a:t> </a:t>
                    </a:r>
                    <a:r>
                      <a:rPr lang="fr-CH" sz="1350" dirty="0" err="1">
                        <a:latin typeface="Franklin Gothic Book" panose="020B0503020102020204" pitchFamily="34" charset="0"/>
                      </a:rPr>
                      <a:t>completed</a:t>
                    </a:r>
                    <a:br>
                      <a:rPr lang="fr-CH" dirty="0">
                        <a:latin typeface="Franklin Gothic Book" panose="020B0503020102020204" pitchFamily="34" charset="0"/>
                      </a:rPr>
                    </a:br>
                    <a:r>
                      <a:rPr lang="fr-CH" dirty="0">
                        <a:latin typeface="Franklin Gothic Book" panose="020B0503020102020204" pitchFamily="34" charset="0"/>
                      </a:rPr>
                      <a:t>N</a:t>
                    </a:r>
                    <a:r>
                      <a:rPr lang="fr-CH" sz="1400" kern="1200" dirty="0">
                        <a:latin typeface="Franklin Gothic Book" panose="020B0503020102020204" pitchFamily="34" charset="0"/>
                      </a:rPr>
                      <a:t>= </a:t>
                    </a:r>
                    <a:r>
                      <a:rPr lang="fr-CH" dirty="0">
                        <a:latin typeface="Franklin Gothic Book" panose="020B0503020102020204" pitchFamily="34" charset="0"/>
                      </a:rPr>
                      <a:t>63</a:t>
                    </a:r>
                    <a:r>
                      <a:rPr lang="fr-CH" sz="1400" kern="1200" dirty="0">
                        <a:latin typeface="Franklin Gothic Book" panose="020B0503020102020204" pitchFamily="34" charset="0"/>
                      </a:rPr>
                      <a:t> (65.6%)</a:t>
                    </a:r>
                    <a:endParaRPr lang="pt-PT" sz="1400" kern="1200" dirty="0">
                      <a:latin typeface="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3694193" y="3455601"/>
                  <a:ext cx="1725314" cy="578378"/>
                  <a:chOff x="2162486" y="2343456"/>
                  <a:chExt cx="1540330" cy="729295"/>
                </a:xfrm>
              </p:grpSpPr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2162486" y="2343456"/>
                    <a:ext cx="1540330" cy="729295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6" name="Rounded Rectangle 4"/>
                  <p:cNvSpPr/>
                  <p:nvPr/>
                </p:nvSpPr>
                <p:spPr>
                  <a:xfrm>
                    <a:off x="2183846" y="2364816"/>
                    <a:ext cx="1497610" cy="68657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3340" tIns="53340" rIns="53340" bIns="53340" numCol="1" spcCol="1270" anchor="ctr" anchorCtr="0">
                    <a:noAutofit/>
                  </a:bodyPr>
                  <a:lstStyle/>
                  <a:p>
                    <a:pPr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r-CH" dirty="0">
                        <a:latin typeface="Franklin Gothic Book" panose="020B0503020102020204" pitchFamily="34" charset="0"/>
                      </a:rPr>
                      <a:t>Data </a:t>
                    </a:r>
                    <a:r>
                      <a:rPr lang="fr-CH" dirty="0" err="1">
                        <a:latin typeface="Franklin Gothic Book" panose="020B0503020102020204" pitchFamily="34" charset="0"/>
                      </a:rPr>
                      <a:t>unavailable</a:t>
                    </a:r>
                    <a:br>
                      <a:rPr lang="fr-CH" dirty="0">
                        <a:latin typeface="Franklin Gothic Book" panose="020B0503020102020204" pitchFamily="34" charset="0"/>
                      </a:rPr>
                    </a:br>
                    <a:r>
                      <a:rPr lang="fr-CH" dirty="0">
                        <a:latin typeface="Franklin Gothic Book" panose="020B0503020102020204" pitchFamily="34" charset="0"/>
                      </a:rPr>
                      <a:t>N= 9 (9.3%)</a:t>
                    </a:r>
                    <a:endParaRPr lang="pt-PT" dirty="0">
                      <a:latin typeface="Franklin Gothic Book" panose="020B0503020102020204" pitchFamily="34" charset="0"/>
                    </a:endParaRPr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3691490" y="2676434"/>
                  <a:ext cx="1725314" cy="578378"/>
                  <a:chOff x="2162486" y="2343456"/>
                  <a:chExt cx="1540330" cy="729295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2162486" y="2343456"/>
                    <a:ext cx="1540330" cy="729295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accent1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5" name="Rounded Rectangle 4"/>
                  <p:cNvSpPr/>
                  <p:nvPr/>
                </p:nvSpPr>
                <p:spPr>
                  <a:xfrm>
                    <a:off x="2183846" y="2364816"/>
                    <a:ext cx="1497610" cy="68657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3340" tIns="53340" rIns="53340" bIns="53340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pt-PT" sz="1400" kern="1200" dirty="0">
                      <a:latin typeface="Franklin Gothic Book" panose="020B0503020102020204" pitchFamily="34" charset="0"/>
                    </a:endParaRPr>
                  </a:p>
                </p:txBody>
              </p:sp>
            </p:grpSp>
            <p:sp>
              <p:nvSpPr>
                <p:cNvPr id="37" name="Left Brace 36"/>
                <p:cNvSpPr/>
                <p:nvPr/>
              </p:nvSpPr>
              <p:spPr>
                <a:xfrm>
                  <a:off x="3552425" y="1912060"/>
                  <a:ext cx="132210" cy="2104154"/>
                </a:xfrm>
                <a:prstGeom prst="leftBrac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902400" y="4284520"/>
                  <a:ext cx="1267200" cy="258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CH" sz="1200" dirty="0" err="1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Franklin Gothic Book" panose="020B0503020102020204" pitchFamily="34" charset="0"/>
                    </a:rPr>
                    <a:t>Hospital</a:t>
                  </a:r>
                  <a:r>
                    <a:rPr lang="fr-CH" sz="1200" dirty="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Franklin Gothic Book" panose="020B0503020102020204" pitchFamily="34" charset="0"/>
                    </a:rPr>
                    <a:t> Care</a:t>
                  </a:r>
                  <a:endParaRPr lang="pt-PT" sz="1200" dirty="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Franklin Gothic Book" panose="020B0503020102020204" pitchFamily="34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90982" y="4246144"/>
                  <a:ext cx="1875495" cy="0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97A1E9-0FB7-4F20-AA42-506DE88E31E2}"/>
                </a:ext>
              </a:extLst>
            </p:cNvPr>
            <p:cNvSpPr/>
            <p:nvPr/>
          </p:nvSpPr>
          <p:spPr>
            <a:xfrm>
              <a:off x="3766390" y="2736639"/>
              <a:ext cx="1562015" cy="480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dirty="0">
                  <a:latin typeface="Franklin Gothic Book" panose="020B0503020102020204" pitchFamily="34" charset="0"/>
                </a:rPr>
                <a:t>In-</a:t>
              </a:r>
              <a:r>
                <a:rPr lang="fr-CH" dirty="0" err="1">
                  <a:latin typeface="Franklin Gothic Book" panose="020B0503020102020204" pitchFamily="34" charset="0"/>
                </a:rPr>
                <a:t>hospital</a:t>
              </a:r>
              <a:r>
                <a:rPr lang="fr-CH" dirty="0">
                  <a:latin typeface="Franklin Gothic Book" panose="020B0503020102020204" pitchFamily="34" charset="0"/>
                </a:rPr>
                <a:t> </a:t>
              </a:r>
              <a:r>
                <a:rPr lang="fr-CH" dirty="0" err="1">
                  <a:latin typeface="Franklin Gothic Book" panose="020B0503020102020204" pitchFamily="34" charset="0"/>
                </a:rPr>
                <a:t>death</a:t>
              </a:r>
              <a:br>
                <a:rPr lang="fr-CH" dirty="0">
                  <a:latin typeface="Franklin Gothic Book" panose="020B0503020102020204" pitchFamily="34" charset="0"/>
                </a:rPr>
              </a:br>
              <a:r>
                <a:rPr lang="fr-CH" dirty="0">
                  <a:latin typeface="Franklin Gothic Book" panose="020B0503020102020204" pitchFamily="34" charset="0"/>
                </a:rPr>
                <a:t>N= 24 (25%)</a:t>
              </a:r>
              <a:endParaRPr lang="pt-PT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62F862A7-E0AB-446F-89F2-71FA497BC856}"/>
              </a:ext>
            </a:extLst>
          </p:cNvPr>
          <p:cNvGrpSpPr/>
          <p:nvPr/>
        </p:nvGrpSpPr>
        <p:grpSpPr>
          <a:xfrm>
            <a:off x="5466477" y="1194766"/>
            <a:ext cx="2439122" cy="3343226"/>
            <a:chOff x="5466477" y="1194766"/>
            <a:chExt cx="2439122" cy="3343226"/>
          </a:xfrm>
        </p:grpSpPr>
        <p:grpSp>
          <p:nvGrpSpPr>
            <p:cNvPr id="20" name="Group 19"/>
            <p:cNvGrpSpPr/>
            <p:nvPr/>
          </p:nvGrpSpPr>
          <p:grpSpPr>
            <a:xfrm rot="16200000">
              <a:off x="5437193" y="2067986"/>
              <a:ext cx="351407" cy="292839"/>
              <a:chOff x="2756947" y="830453"/>
              <a:chExt cx="351407" cy="292839"/>
            </a:xfrm>
          </p:grpSpPr>
          <p:sp>
            <p:nvSpPr>
              <p:cNvPr id="21" name="Right Arrow 20"/>
              <p:cNvSpPr/>
              <p:nvPr/>
            </p:nvSpPr>
            <p:spPr>
              <a:xfrm rot="5400000">
                <a:off x="2786231" y="801169"/>
                <a:ext cx="292839" cy="351407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ight Arrow 4"/>
              <p:cNvSpPr/>
              <p:nvPr/>
            </p:nvSpPr>
            <p:spPr>
              <a:xfrm>
                <a:off x="2827228" y="830453"/>
                <a:ext cx="210845" cy="204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PT" sz="1100" kern="120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22784" y="2693374"/>
              <a:ext cx="1532744" cy="520886"/>
              <a:chOff x="2162486" y="2343456"/>
              <a:chExt cx="1540330" cy="72929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162486" y="2343456"/>
                <a:ext cx="1540330" cy="72929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ounded Rectangle 4"/>
              <p:cNvSpPr/>
              <p:nvPr/>
            </p:nvSpPr>
            <p:spPr>
              <a:xfrm>
                <a:off x="2183846" y="2364816"/>
                <a:ext cx="1497610" cy="6865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PT" sz="1400" kern="1200" dirty="0">
                  <a:latin typeface="Franklin Gothic Book" panose="020B0503020102020204" pitchFamily="34" charset="0"/>
                </a:endParaRP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5922105" y="4246144"/>
              <a:ext cx="1875495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8516" y="4279460"/>
              <a:ext cx="2067083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200" dirty="0" err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Franklin Gothic Book" panose="020B0503020102020204" pitchFamily="34" charset="0"/>
                </a:rPr>
                <a:t>Ambulatory</a:t>
              </a:r>
              <a:r>
                <a:rPr lang="fr-CH" sz="1200" dirty="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Franklin Gothic Book" panose="020B0503020102020204" pitchFamily="34" charset="0"/>
                </a:rPr>
                <a:t> Care - 12 </a:t>
              </a:r>
              <a:r>
                <a:rPr lang="fr-CH" sz="1200" dirty="0" err="1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Franklin Gothic Book" panose="020B0503020102020204" pitchFamily="34" charset="0"/>
                </a:rPr>
                <a:t>weeks</a:t>
              </a:r>
              <a:endParaRPr lang="pt-PT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Franklin Gothic Book" panose="020B0503020102020204" pitchFamily="34" charset="0"/>
              </a:endParaRP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C0804FA-C6FF-4E3C-B6C8-D2D9B20A499B}"/>
                </a:ext>
              </a:extLst>
            </p:cNvPr>
            <p:cNvGrpSpPr/>
            <p:nvPr/>
          </p:nvGrpSpPr>
          <p:grpSpPr>
            <a:xfrm>
              <a:off x="5816941" y="1194766"/>
              <a:ext cx="1763721" cy="2104154"/>
              <a:chOff x="5816941" y="1194766"/>
              <a:chExt cx="1763721" cy="210415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995410" y="1225246"/>
                <a:ext cx="1532849" cy="520886"/>
                <a:chOff x="2162486" y="2343456"/>
                <a:chExt cx="1540330" cy="729295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2162486" y="2343456"/>
                  <a:ext cx="1540330" cy="72929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5" name="Rounded Rectangle 4"/>
                <p:cNvSpPr/>
                <p:nvPr/>
              </p:nvSpPr>
              <p:spPr>
                <a:xfrm>
                  <a:off x="2183846" y="2364816"/>
                  <a:ext cx="1497610" cy="6865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CH" dirty="0">
                      <a:latin typeface="Franklin Gothic Book" panose="020B0503020102020204" pitchFamily="34" charset="0"/>
                    </a:rPr>
                    <a:t>Alive</a:t>
                  </a:r>
                  <a:br>
                    <a:rPr lang="fr-CH" dirty="0">
                      <a:latin typeface="Franklin Gothic Book" panose="020B0503020102020204" pitchFamily="34" charset="0"/>
                    </a:rPr>
                  </a:br>
                  <a:r>
                    <a:rPr lang="fr-CH" dirty="0">
                      <a:latin typeface="Franklin Gothic Book" panose="020B0503020102020204" pitchFamily="34" charset="0"/>
                    </a:rPr>
                    <a:t>N</a:t>
                  </a:r>
                  <a:r>
                    <a:rPr lang="fr-CH" sz="1400" kern="1200" dirty="0">
                      <a:latin typeface="Franklin Gothic Book" panose="020B0503020102020204" pitchFamily="34" charset="0"/>
                    </a:rPr>
                    <a:t>= </a:t>
                  </a:r>
                  <a:r>
                    <a:rPr lang="fr-CH" dirty="0">
                      <a:latin typeface="Franklin Gothic Book" panose="020B0503020102020204" pitchFamily="34" charset="0"/>
                    </a:rPr>
                    <a:t>37</a:t>
                  </a:r>
                  <a:r>
                    <a:rPr lang="fr-CH" sz="1400" kern="1200" dirty="0">
                      <a:latin typeface="Franklin Gothic Book" panose="020B0503020102020204" pitchFamily="34" charset="0"/>
                    </a:rPr>
                    <a:t> (</a:t>
                  </a:r>
                  <a:r>
                    <a:rPr lang="fr-CH" dirty="0">
                      <a:latin typeface="Franklin Gothic Book" panose="020B0503020102020204" pitchFamily="34" charset="0"/>
                    </a:rPr>
                    <a:t>58.7</a:t>
                  </a:r>
                  <a:r>
                    <a:rPr lang="fr-CH" sz="1400" kern="1200" dirty="0">
                      <a:latin typeface="Franklin Gothic Book" panose="020B0503020102020204" pitchFamily="34" charset="0"/>
                    </a:rPr>
                    <a:t>%)</a:t>
                  </a:r>
                  <a:endParaRPr lang="pt-PT" sz="1400" kern="1200" dirty="0">
                    <a:latin typeface="Franklin Gothic Book" panose="020B0503020102020204" pitchFamily="34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022784" y="1940806"/>
                <a:ext cx="1532639" cy="520886"/>
                <a:chOff x="2147170" y="2343456"/>
                <a:chExt cx="1540330" cy="729295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2147170" y="2343456"/>
                  <a:ext cx="1540330" cy="72929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1" name="Rounded Rectangle 4"/>
                <p:cNvSpPr/>
                <p:nvPr/>
              </p:nvSpPr>
              <p:spPr>
                <a:xfrm>
                  <a:off x="2183846" y="2364816"/>
                  <a:ext cx="1497610" cy="6865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pt-PT" dirty="0">
                      <a:latin typeface="Franklin Gothic Book" panose="020B0503020102020204" pitchFamily="34" charset="0"/>
                    </a:rPr>
                    <a:t>12-week death</a:t>
                  </a:r>
                  <a:br>
                    <a:rPr lang="pt-PT" dirty="0">
                      <a:latin typeface="Franklin Gothic Book" panose="020B0503020102020204" pitchFamily="34" charset="0"/>
                    </a:rPr>
                  </a:br>
                  <a:r>
                    <a:rPr lang="pt-PT" dirty="0">
                      <a:latin typeface="Franklin Gothic Book" panose="020B0503020102020204" pitchFamily="34" charset="0"/>
                    </a:rPr>
                    <a:t>N=9 (14.3%)</a:t>
                  </a:r>
                </a:p>
              </p:txBody>
            </p:sp>
          </p:grpSp>
          <p:sp>
            <p:nvSpPr>
              <p:cNvPr id="3" name="Left Brace 2"/>
              <p:cNvSpPr/>
              <p:nvPr/>
            </p:nvSpPr>
            <p:spPr>
              <a:xfrm>
                <a:off x="5816941" y="1194766"/>
                <a:ext cx="132210" cy="2104154"/>
              </a:xfrm>
              <a:prstGeom prst="leftBrac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FBE6C7-1DDA-4B09-B353-DDB2658E90B9}"/>
                  </a:ext>
                </a:extLst>
              </p:cNvPr>
              <p:cNvSpPr/>
              <p:nvPr/>
            </p:nvSpPr>
            <p:spPr>
              <a:xfrm>
                <a:off x="5979664" y="2690749"/>
                <a:ext cx="1600998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dirty="0" err="1">
                    <a:latin typeface="Franklin Gothic Book" panose="020B0503020102020204" pitchFamily="34" charset="0"/>
                  </a:rPr>
                  <a:t>Lost</a:t>
                </a:r>
                <a:r>
                  <a:rPr lang="fr-CH" dirty="0">
                    <a:latin typeface="Franklin Gothic Book" panose="020B0503020102020204" pitchFamily="34" charset="0"/>
                  </a:rPr>
                  <a:t> to follow-up</a:t>
                </a:r>
                <a:br>
                  <a:rPr lang="fr-CH" dirty="0">
                    <a:latin typeface="Franklin Gothic Book" panose="020B0503020102020204" pitchFamily="34" charset="0"/>
                  </a:rPr>
                </a:br>
                <a:r>
                  <a:rPr lang="fr-CH" dirty="0">
                    <a:latin typeface="Franklin Gothic Book" panose="020B0503020102020204" pitchFamily="34" charset="0"/>
                  </a:rPr>
                  <a:t>N= 17 (27.0%)</a:t>
                </a:r>
                <a:endParaRPr lang="pt-PT" dirty="0">
                  <a:latin typeface="Franklin Gothic Book" panose="020B05030201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5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379"/>
            <a:ext cx="8229600" cy="857250"/>
          </a:xfrm>
        </p:spPr>
        <p:txBody>
          <a:bodyPr>
            <a:noAutofit/>
          </a:bodyPr>
          <a:lstStyle/>
          <a:p>
            <a:r>
              <a:rPr lang="fr-CH" sz="2800" dirty="0"/>
              <a:t>Baseline </a:t>
            </a:r>
            <a:r>
              <a:rPr lang="fr-CH" sz="2800" dirty="0" err="1"/>
              <a:t>Characteristics</a:t>
            </a:r>
            <a:r>
              <a:rPr lang="fr-CH" sz="2800" dirty="0"/>
              <a:t> of all HIV + admissions, patients </a:t>
            </a:r>
            <a:r>
              <a:rPr lang="fr-CH" sz="2800" dirty="0" err="1"/>
              <a:t>with</a:t>
            </a:r>
            <a:r>
              <a:rPr lang="fr-CH" sz="2800" dirty="0"/>
              <a:t> </a:t>
            </a:r>
            <a:r>
              <a:rPr lang="fr-CH" sz="2800" dirty="0" err="1"/>
              <a:t>cryptococcal</a:t>
            </a:r>
            <a:r>
              <a:rPr lang="fr-CH" sz="2800" dirty="0"/>
              <a:t> </a:t>
            </a:r>
            <a:r>
              <a:rPr lang="fr-CH" sz="2800" dirty="0" err="1"/>
              <a:t>antigenemia</a:t>
            </a:r>
            <a:r>
              <a:rPr lang="fr-CH" sz="2800" dirty="0"/>
              <a:t> and </a:t>
            </a:r>
            <a:r>
              <a:rPr lang="fr-CH" sz="2800" dirty="0" err="1"/>
              <a:t>menigitis</a:t>
            </a:r>
            <a:endParaRPr lang="pt-PT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28846"/>
              </p:ext>
            </p:extLst>
          </p:nvPr>
        </p:nvGraphicFramePr>
        <p:xfrm>
          <a:off x="929639" y="1241549"/>
          <a:ext cx="7071360" cy="2644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 (%) or Median [interquartile range]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Screened patients</a:t>
                      </a:r>
                      <a:br>
                        <a:rPr lang="en-US" sz="1400" strike="sngStrike" baseline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N=1,573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400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Serum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CrAg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N=129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400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CSF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CrAg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N=92 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400" baseline="30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Selected Demographics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Median Age 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32, 44]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34, 44]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33, 44]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Male </a:t>
                      </a:r>
                      <a:endParaRPr lang="pt-PT" sz="1400" dirty="0">
                        <a:solidFill>
                          <a:srgbClr val="4267B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718 (45.6%)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 (51.2%)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 (54.3%)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Immune/ART history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Median CD4 </a:t>
                      </a:r>
                      <a:endParaRPr lang="pt-PT" sz="1400" dirty="0">
                        <a:solidFill>
                          <a:srgbClr val="4267B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28, 190]</a:t>
                      </a:r>
                      <a:endParaRPr lang="pt-PT" sz="14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17, 82]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16, 70]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Ever received ART</a:t>
                      </a:r>
                      <a:endParaRPr lang="pt-PT" sz="1400" dirty="0">
                        <a:solidFill>
                          <a:srgbClr val="4267B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1,153 (73.3%)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 (72.1%)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 (70.7%)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Currently receiving ART </a:t>
                      </a:r>
                      <a:endParaRPr lang="pt-PT" sz="1400" dirty="0">
                        <a:solidFill>
                          <a:srgbClr val="4267B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844 (53.7%)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 (54.3%)</a:t>
                      </a: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 (54.3%)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Of these, median years on ART</a:t>
                      </a:r>
                      <a:endParaRPr lang="pt-PT" sz="1400" dirty="0">
                        <a:solidFill>
                          <a:srgbClr val="4267B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0.5, 5.9]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0.2, 5.8]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 </a:t>
                      </a:r>
                      <a:r>
                        <a:rPr lang="fr-FR" baseline="0" dirty="0"/>
                        <a:t>[</a:t>
                      </a:r>
                      <a:r>
                        <a:rPr lang="en-US" sz="1400" dirty="0">
                          <a:effectLst/>
                        </a:rPr>
                        <a:t>0.2, 5.6]</a:t>
                      </a:r>
                      <a:endParaRPr lang="pt-P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111" y="4117781"/>
            <a:ext cx="206498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[</a:t>
            </a:r>
            <a:r>
              <a:rPr kumimoji="0" lang="en-US" altLang="pt-PT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1]</a:t>
            </a:r>
            <a:r>
              <a:rPr kumimoji="0" lang="en-US" altLang="pt-PT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Data unavailable </a:t>
            </a:r>
            <a:r>
              <a:rPr lang="en-US" altLang="pt-PT" sz="1000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en-US" altLang="pt-PT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222 patients.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pt-PT" sz="1000" baseline="30000" dirty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[</a:t>
            </a:r>
            <a:r>
              <a:rPr lang="en-US" altLang="pt-PT" sz="1000" baseline="30000" dirty="0" bmk="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2]</a:t>
            </a:r>
            <a:r>
              <a:rPr lang="en-US" altLang="pt-PT" sz="1000" dirty="0" bmk="">
                <a:latin typeface="Calibri" pitchFamily="34" charset="0"/>
                <a:ea typeface="Calibri" pitchFamily="34" charset="0"/>
                <a:cs typeface="Times New Roman" pitchFamily="18" charset="0"/>
              </a:rPr>
              <a:t> Data unavailable for 4 patients.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191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25889</TotalTime>
  <Words>806</Words>
  <Application>Microsoft Office PowerPoint</Application>
  <PresentationFormat>Presentación en pantalla (16:9)</PresentationFormat>
  <Paragraphs>159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Raleway</vt:lpstr>
      <vt:lpstr>AIDS 2016_Template</vt:lpstr>
      <vt:lpstr>Presentación de PowerPoint</vt:lpstr>
      <vt:lpstr>Prevalence, characteristics and outcomes of patients with Cryptococcal Meningitis in Maputo, Mozambique</vt:lpstr>
      <vt:lpstr>Presentación de PowerPoint</vt:lpstr>
      <vt:lpstr>HIV and AIDS in Mozambique</vt:lpstr>
      <vt:lpstr>Advanced HIV Disease</vt:lpstr>
      <vt:lpstr>MSF in Mozambique</vt:lpstr>
      <vt:lpstr>Methodology</vt:lpstr>
      <vt:lpstr>Cryptococcal Meningitis Cascade of Care, Hospital Jose Macamo, Maputo, Mozambique 2018-2019</vt:lpstr>
      <vt:lpstr>Baseline Characteristics of all HIV + admissions, patients with cryptococcal antigenemia and menigitis</vt:lpstr>
      <vt:lpstr>Cryptococcal Meningitis</vt:lpstr>
      <vt:lpstr>Conclusions</vt:lpstr>
      <vt:lpstr>ACKNOWLEDGEMENTS </vt:lpstr>
      <vt:lpstr>Linkage to Care at 6 month intervals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Marcela GZ</cp:lastModifiedBy>
  <cp:revision>204</cp:revision>
  <cp:lastPrinted>2017-01-16T15:31:13Z</cp:lastPrinted>
  <dcterms:created xsi:type="dcterms:W3CDTF">2017-01-13T09:09:35Z</dcterms:created>
  <dcterms:modified xsi:type="dcterms:W3CDTF">2019-07-24T13:38:39Z</dcterms:modified>
</cp:coreProperties>
</file>